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sldIdLst>
    <p:sldId id="257" r:id="rId2"/>
    <p:sldId id="282" r:id="rId3"/>
    <p:sldId id="258" r:id="rId4"/>
    <p:sldId id="259" r:id="rId5"/>
    <p:sldId id="261" r:id="rId6"/>
    <p:sldId id="260" r:id="rId7"/>
    <p:sldId id="283" r:id="rId8"/>
    <p:sldId id="298" r:id="rId9"/>
    <p:sldId id="284" r:id="rId10"/>
    <p:sldId id="285" r:id="rId11"/>
    <p:sldId id="286" r:id="rId12"/>
    <p:sldId id="269" r:id="rId13"/>
    <p:sldId id="267" r:id="rId14"/>
    <p:sldId id="287" r:id="rId15"/>
    <p:sldId id="289" r:id="rId16"/>
    <p:sldId id="288" r:id="rId17"/>
    <p:sldId id="264" r:id="rId18"/>
    <p:sldId id="290" r:id="rId19"/>
    <p:sldId id="291" r:id="rId20"/>
    <p:sldId id="293" r:id="rId21"/>
    <p:sldId id="292" r:id="rId22"/>
    <p:sldId id="296" r:id="rId23"/>
    <p:sldId id="294" r:id="rId24"/>
    <p:sldId id="295" r:id="rId25"/>
    <p:sldId id="271" r:id="rId26"/>
    <p:sldId id="280" r:id="rId27"/>
    <p:sldId id="281" r:id="rId28"/>
    <p:sldId id="297" r:id="rId29"/>
    <p:sldId id="278"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F:\WSSS%20IEEP\BIOFUELS%20project%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WSSS%20IEEP\BIOFUELS%20project%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AT"/>
  <c:chart>
    <c:title>
      <c:tx>
        <c:rich>
          <a:bodyPr/>
          <a:lstStyle/>
          <a:p>
            <a:pPr>
              <a:defRPr lang="cs-CZ"/>
            </a:pPr>
            <a:r>
              <a:rPr lang="cs-CZ" sz="1200"/>
              <a:t>CZ FAME home production and gross consumption in t</a:t>
            </a:r>
          </a:p>
        </c:rich>
      </c:tx>
      <c:layout>
        <c:manualLayout>
          <c:xMode val="edge"/>
          <c:yMode val="edge"/>
          <c:x val="0.26034712950600775"/>
          <c:y val="3.2719825863540969E-2"/>
        </c:manualLayout>
      </c:layout>
    </c:title>
    <c:plotArea>
      <c:layout/>
      <c:lineChart>
        <c:grouping val="standard"/>
        <c:ser>
          <c:idx val="0"/>
          <c:order val="0"/>
          <c:tx>
            <c:strRef>
              <c:f>'annual data'!$G$4</c:f>
              <c:strCache>
                <c:ptCount val="1"/>
                <c:pt idx="0">
                  <c:v>home production</c:v>
                </c:pt>
              </c:strCache>
            </c:strRef>
          </c:tx>
          <c:marker>
            <c:symbol val="none"/>
          </c:marker>
          <c:cat>
            <c:numRef>
              <c:f>'annual data'!$F$5:$F$23</c:f>
              <c:numCache>
                <c:formatCode>General</c:formatCode>
                <c:ptCount val="1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numCache>
            </c:numRef>
          </c:cat>
          <c:val>
            <c:numRef>
              <c:f>'annual data'!$G$5:$G$23</c:f>
              <c:numCache>
                <c:formatCode>General</c:formatCode>
                <c:ptCount val="19"/>
                <c:pt idx="0">
                  <c:v>3400</c:v>
                </c:pt>
                <c:pt idx="1">
                  <c:v>5600</c:v>
                </c:pt>
                <c:pt idx="2">
                  <c:v>9200</c:v>
                </c:pt>
                <c:pt idx="3">
                  <c:v>11800</c:v>
                </c:pt>
                <c:pt idx="4">
                  <c:v>19300</c:v>
                </c:pt>
                <c:pt idx="5">
                  <c:v>27600</c:v>
                </c:pt>
                <c:pt idx="6">
                  <c:v>15700</c:v>
                </c:pt>
                <c:pt idx="7">
                  <c:v>30630</c:v>
                </c:pt>
                <c:pt idx="8">
                  <c:v>67200</c:v>
                </c:pt>
                <c:pt idx="9">
                  <c:v>71100</c:v>
                </c:pt>
                <c:pt idx="10">
                  <c:v>104400</c:v>
                </c:pt>
                <c:pt idx="11">
                  <c:v>113500</c:v>
                </c:pt>
                <c:pt idx="12">
                  <c:v>85144</c:v>
                </c:pt>
                <c:pt idx="13">
                  <c:v>126894</c:v>
                </c:pt>
                <c:pt idx="14">
                  <c:v>110152</c:v>
                </c:pt>
                <c:pt idx="15">
                  <c:v>81806</c:v>
                </c:pt>
                <c:pt idx="16">
                  <c:v>76672</c:v>
                </c:pt>
                <c:pt idx="17">
                  <c:v>154923</c:v>
                </c:pt>
                <c:pt idx="18">
                  <c:v>197988</c:v>
                </c:pt>
              </c:numCache>
            </c:numRef>
          </c:val>
        </c:ser>
        <c:ser>
          <c:idx val="1"/>
          <c:order val="1"/>
          <c:tx>
            <c:strRef>
              <c:f>'annual data'!$H$4</c:f>
              <c:strCache>
                <c:ptCount val="1"/>
                <c:pt idx="0">
                  <c:v>gross consumption</c:v>
                </c:pt>
              </c:strCache>
            </c:strRef>
          </c:tx>
          <c:marker>
            <c:symbol val="none"/>
          </c:marker>
          <c:cat>
            <c:numRef>
              <c:f>'annual data'!$F$5:$F$23</c:f>
              <c:numCache>
                <c:formatCode>General</c:formatCode>
                <c:ptCount val="1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numCache>
            </c:numRef>
          </c:cat>
          <c:val>
            <c:numRef>
              <c:f>'annual data'!$H$5:$H$23</c:f>
              <c:numCache>
                <c:formatCode>General</c:formatCode>
                <c:ptCount val="19"/>
                <c:pt idx="0">
                  <c:v>3400</c:v>
                </c:pt>
                <c:pt idx="1">
                  <c:v>5600</c:v>
                </c:pt>
                <c:pt idx="2">
                  <c:v>10800</c:v>
                </c:pt>
                <c:pt idx="3">
                  <c:v>17800</c:v>
                </c:pt>
                <c:pt idx="4">
                  <c:v>24800</c:v>
                </c:pt>
                <c:pt idx="5">
                  <c:v>37500</c:v>
                </c:pt>
                <c:pt idx="6">
                  <c:v>41420</c:v>
                </c:pt>
                <c:pt idx="7">
                  <c:v>50800</c:v>
                </c:pt>
                <c:pt idx="8">
                  <c:v>70328</c:v>
                </c:pt>
                <c:pt idx="9">
                  <c:v>51600</c:v>
                </c:pt>
                <c:pt idx="10">
                  <c:v>73140</c:v>
                </c:pt>
                <c:pt idx="11">
                  <c:v>70060</c:v>
                </c:pt>
                <c:pt idx="12">
                  <c:v>35850</c:v>
                </c:pt>
                <c:pt idx="13">
                  <c:v>3169</c:v>
                </c:pt>
                <c:pt idx="14">
                  <c:v>20229</c:v>
                </c:pt>
                <c:pt idx="15">
                  <c:v>36946</c:v>
                </c:pt>
                <c:pt idx="16">
                  <c:v>88121</c:v>
                </c:pt>
                <c:pt idx="17">
                  <c:v>135572</c:v>
                </c:pt>
                <c:pt idx="18">
                  <c:v>184188</c:v>
                </c:pt>
              </c:numCache>
            </c:numRef>
          </c:val>
        </c:ser>
        <c:ser>
          <c:idx val="2"/>
          <c:order val="2"/>
          <c:tx>
            <c:strRef>
              <c:f>'annual data'!$I$4</c:f>
              <c:strCache>
                <c:ptCount val="1"/>
                <c:pt idx="0">
                  <c:v>import</c:v>
                </c:pt>
              </c:strCache>
            </c:strRef>
          </c:tx>
          <c:marker>
            <c:symbol val="none"/>
          </c:marker>
          <c:cat>
            <c:numRef>
              <c:f>'annual data'!$F$5:$F$23</c:f>
              <c:numCache>
                <c:formatCode>General</c:formatCode>
                <c:ptCount val="1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numCache>
            </c:numRef>
          </c:cat>
          <c:val>
            <c:numRef>
              <c:f>'annual data'!$I$5:$I$23</c:f>
              <c:numCache>
                <c:formatCode>General</c:formatCode>
                <c:ptCount val="19"/>
                <c:pt idx="2">
                  <c:v>1600</c:v>
                </c:pt>
                <c:pt idx="3">
                  <c:v>8400</c:v>
                </c:pt>
                <c:pt idx="4">
                  <c:v>8700</c:v>
                </c:pt>
                <c:pt idx="5">
                  <c:v>11400</c:v>
                </c:pt>
                <c:pt idx="6">
                  <c:v>25800</c:v>
                </c:pt>
                <c:pt idx="7">
                  <c:v>20200</c:v>
                </c:pt>
                <c:pt idx="8">
                  <c:v>3200</c:v>
                </c:pt>
                <c:pt idx="9">
                  <c:v>2900</c:v>
                </c:pt>
                <c:pt idx="10">
                  <c:v>40</c:v>
                </c:pt>
                <c:pt idx="11">
                  <c:v>60</c:v>
                </c:pt>
                <c:pt idx="12">
                  <c:v>3120</c:v>
                </c:pt>
                <c:pt idx="13">
                  <c:v>7811</c:v>
                </c:pt>
                <c:pt idx="14">
                  <c:v>22973</c:v>
                </c:pt>
                <c:pt idx="15">
                  <c:v>8339</c:v>
                </c:pt>
                <c:pt idx="16">
                  <c:v>43657</c:v>
                </c:pt>
                <c:pt idx="17">
                  <c:v>10866</c:v>
                </c:pt>
                <c:pt idx="18">
                  <c:v>21707</c:v>
                </c:pt>
              </c:numCache>
            </c:numRef>
          </c:val>
        </c:ser>
        <c:ser>
          <c:idx val="3"/>
          <c:order val="3"/>
          <c:tx>
            <c:strRef>
              <c:f>'annual data'!$J$4</c:f>
              <c:strCache>
                <c:ptCount val="1"/>
                <c:pt idx="0">
                  <c:v>export</c:v>
                </c:pt>
              </c:strCache>
            </c:strRef>
          </c:tx>
          <c:marker>
            <c:symbol val="none"/>
          </c:marker>
          <c:cat>
            <c:numRef>
              <c:f>'annual data'!$F$5:$F$23</c:f>
              <c:numCache>
                <c:formatCode>General</c:formatCode>
                <c:ptCount val="1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numCache>
            </c:numRef>
          </c:cat>
          <c:val>
            <c:numRef>
              <c:f>'annual data'!$J$5:$J$23</c:f>
              <c:numCache>
                <c:formatCode>General</c:formatCode>
                <c:ptCount val="19"/>
                <c:pt idx="3">
                  <c:v>2400</c:v>
                </c:pt>
                <c:pt idx="4">
                  <c:v>3200</c:v>
                </c:pt>
                <c:pt idx="5">
                  <c:v>1500</c:v>
                </c:pt>
                <c:pt idx="6">
                  <c:v>80</c:v>
                </c:pt>
                <c:pt idx="7">
                  <c:v>30</c:v>
                </c:pt>
                <c:pt idx="8">
                  <c:v>72</c:v>
                </c:pt>
                <c:pt idx="9">
                  <c:v>22400</c:v>
                </c:pt>
                <c:pt idx="10">
                  <c:v>31300</c:v>
                </c:pt>
                <c:pt idx="11">
                  <c:v>43500</c:v>
                </c:pt>
                <c:pt idx="12">
                  <c:v>52414</c:v>
                </c:pt>
                <c:pt idx="13">
                  <c:v>131536</c:v>
                </c:pt>
                <c:pt idx="14">
                  <c:v>110926</c:v>
                </c:pt>
                <c:pt idx="15">
                  <c:v>53572</c:v>
                </c:pt>
                <c:pt idx="16">
                  <c:v>34352</c:v>
                </c:pt>
                <c:pt idx="17">
                  <c:v>29911</c:v>
                </c:pt>
                <c:pt idx="18">
                  <c:v>35232</c:v>
                </c:pt>
              </c:numCache>
            </c:numRef>
          </c:val>
        </c:ser>
        <c:marker val="1"/>
        <c:axId val="54705152"/>
        <c:axId val="55415552"/>
      </c:lineChart>
      <c:catAx>
        <c:axId val="54705152"/>
        <c:scaling>
          <c:orientation val="minMax"/>
        </c:scaling>
        <c:axPos val="b"/>
        <c:numFmt formatCode="General" sourceLinked="1"/>
        <c:majorTickMark val="none"/>
        <c:tickLblPos val="nextTo"/>
        <c:txPr>
          <a:bodyPr/>
          <a:lstStyle/>
          <a:p>
            <a:pPr>
              <a:defRPr lang="cs-CZ" sz="800"/>
            </a:pPr>
            <a:endParaRPr lang="de-DE"/>
          </a:p>
        </c:txPr>
        <c:crossAx val="55415552"/>
        <c:crosses val="autoZero"/>
        <c:auto val="1"/>
        <c:lblAlgn val="ctr"/>
        <c:lblOffset val="100"/>
      </c:catAx>
      <c:valAx>
        <c:axId val="55415552"/>
        <c:scaling>
          <c:orientation val="minMax"/>
          <c:max val="200000"/>
          <c:min val="0"/>
        </c:scaling>
        <c:axPos val="l"/>
        <c:majorGridlines/>
        <c:numFmt formatCode="General" sourceLinked="1"/>
        <c:majorTickMark val="none"/>
        <c:tickLblPos val="nextTo"/>
        <c:txPr>
          <a:bodyPr/>
          <a:lstStyle/>
          <a:p>
            <a:pPr>
              <a:defRPr lang="cs-CZ" sz="800"/>
            </a:pPr>
            <a:endParaRPr lang="de-DE"/>
          </a:p>
        </c:txPr>
        <c:crossAx val="54705152"/>
        <c:crosses val="autoZero"/>
        <c:crossBetween val="between"/>
      </c:valAx>
      <c:dTable>
        <c:showHorzBorder val="1"/>
        <c:showVertBorder val="1"/>
        <c:showOutline val="1"/>
        <c:showKeys val="1"/>
        <c:txPr>
          <a:bodyPr/>
          <a:lstStyle/>
          <a:p>
            <a:pPr rtl="0">
              <a:defRPr lang="cs-CZ" sz="700"/>
            </a:pPr>
            <a:endParaRPr lang="de-DE"/>
          </a:p>
        </c:txPr>
      </c:dTable>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AT"/>
  <c:chart>
    <c:title>
      <c:tx>
        <c:rich>
          <a:bodyPr/>
          <a:lstStyle/>
          <a:p>
            <a:pPr algn="ctr">
              <a:defRPr lang="cs-CZ"/>
            </a:pPr>
            <a:r>
              <a:rPr lang="cs-CZ" sz="1100"/>
              <a:t>CZ bioethanol home production and gross consumption in t</a:t>
            </a:r>
          </a:p>
        </c:rich>
      </c:tx>
      <c:layout>
        <c:manualLayout>
          <c:xMode val="edge"/>
          <c:yMode val="edge"/>
          <c:x val="0.2180222875517682"/>
          <c:y val="1.8583411339316944E-2"/>
        </c:manualLayout>
      </c:layout>
    </c:title>
    <c:plotArea>
      <c:layout/>
      <c:lineChart>
        <c:grouping val="standard"/>
        <c:ser>
          <c:idx val="0"/>
          <c:order val="0"/>
          <c:tx>
            <c:strRef>
              <c:f>'annual data'!$L$19</c:f>
              <c:strCache>
                <c:ptCount val="1"/>
                <c:pt idx="0">
                  <c:v>home production</c:v>
                </c:pt>
              </c:strCache>
            </c:strRef>
          </c:tx>
          <c:marker>
            <c:symbol val="none"/>
          </c:marker>
          <c:cat>
            <c:numRef>
              <c:f>'annual data'!$K$20:$K$23</c:f>
              <c:numCache>
                <c:formatCode>General</c:formatCode>
                <c:ptCount val="4"/>
                <c:pt idx="0">
                  <c:v>2007</c:v>
                </c:pt>
                <c:pt idx="1">
                  <c:v>2008</c:v>
                </c:pt>
                <c:pt idx="2">
                  <c:v>2009</c:v>
                </c:pt>
                <c:pt idx="3">
                  <c:v>2010</c:v>
                </c:pt>
              </c:numCache>
            </c:numRef>
          </c:cat>
          <c:val>
            <c:numRef>
              <c:f>'annual data'!$L$20:$L$23</c:f>
              <c:numCache>
                <c:formatCode>General</c:formatCode>
                <c:ptCount val="4"/>
                <c:pt idx="0">
                  <c:v>26509</c:v>
                </c:pt>
                <c:pt idx="1">
                  <c:v>60236</c:v>
                </c:pt>
                <c:pt idx="2">
                  <c:v>89625</c:v>
                </c:pt>
                <c:pt idx="3">
                  <c:v>94523</c:v>
                </c:pt>
              </c:numCache>
            </c:numRef>
          </c:val>
        </c:ser>
        <c:ser>
          <c:idx val="1"/>
          <c:order val="1"/>
          <c:tx>
            <c:strRef>
              <c:f>'annual data'!$M$19</c:f>
              <c:strCache>
                <c:ptCount val="1"/>
                <c:pt idx="0">
                  <c:v>gross consumption</c:v>
                </c:pt>
              </c:strCache>
            </c:strRef>
          </c:tx>
          <c:marker>
            <c:symbol val="none"/>
          </c:marker>
          <c:cat>
            <c:numRef>
              <c:f>'annual data'!$K$20:$K$23</c:f>
              <c:numCache>
                <c:formatCode>General</c:formatCode>
                <c:ptCount val="4"/>
                <c:pt idx="0">
                  <c:v>2007</c:v>
                </c:pt>
                <c:pt idx="1">
                  <c:v>2008</c:v>
                </c:pt>
                <c:pt idx="2">
                  <c:v>2009</c:v>
                </c:pt>
                <c:pt idx="3">
                  <c:v>2010</c:v>
                </c:pt>
              </c:numCache>
            </c:numRef>
          </c:cat>
          <c:val>
            <c:numRef>
              <c:f>'annual data'!$M$20:$M$23</c:f>
              <c:numCache>
                <c:formatCode>General</c:formatCode>
                <c:ptCount val="4"/>
                <c:pt idx="0">
                  <c:v>287</c:v>
                </c:pt>
                <c:pt idx="1">
                  <c:v>50721</c:v>
                </c:pt>
                <c:pt idx="2">
                  <c:v>74937</c:v>
                </c:pt>
                <c:pt idx="3">
                  <c:v>69037</c:v>
                </c:pt>
              </c:numCache>
            </c:numRef>
          </c:val>
        </c:ser>
        <c:ser>
          <c:idx val="2"/>
          <c:order val="2"/>
          <c:tx>
            <c:strRef>
              <c:f>'annual data'!$N$19</c:f>
              <c:strCache>
                <c:ptCount val="1"/>
                <c:pt idx="0">
                  <c:v>import</c:v>
                </c:pt>
              </c:strCache>
            </c:strRef>
          </c:tx>
          <c:marker>
            <c:symbol val="none"/>
          </c:marker>
          <c:cat>
            <c:numRef>
              <c:f>'annual data'!$K$20:$K$23</c:f>
              <c:numCache>
                <c:formatCode>General</c:formatCode>
                <c:ptCount val="4"/>
                <c:pt idx="0">
                  <c:v>2007</c:v>
                </c:pt>
                <c:pt idx="1">
                  <c:v>2008</c:v>
                </c:pt>
                <c:pt idx="2">
                  <c:v>2009</c:v>
                </c:pt>
                <c:pt idx="3">
                  <c:v>2010</c:v>
                </c:pt>
              </c:numCache>
            </c:numRef>
          </c:cat>
          <c:val>
            <c:numRef>
              <c:f>'annual data'!$N$20:$N$23</c:f>
              <c:numCache>
                <c:formatCode>General</c:formatCode>
                <c:ptCount val="4"/>
                <c:pt idx="0">
                  <c:v>0</c:v>
                </c:pt>
                <c:pt idx="1">
                  <c:v>20404</c:v>
                </c:pt>
                <c:pt idx="2">
                  <c:v>32939</c:v>
                </c:pt>
                <c:pt idx="3">
                  <c:v>10361</c:v>
                </c:pt>
              </c:numCache>
            </c:numRef>
          </c:val>
        </c:ser>
        <c:ser>
          <c:idx val="3"/>
          <c:order val="3"/>
          <c:tx>
            <c:strRef>
              <c:f>'annual data'!$O$19</c:f>
              <c:strCache>
                <c:ptCount val="1"/>
                <c:pt idx="0">
                  <c:v>export</c:v>
                </c:pt>
              </c:strCache>
            </c:strRef>
          </c:tx>
          <c:marker>
            <c:symbol val="none"/>
          </c:marker>
          <c:cat>
            <c:numRef>
              <c:f>'annual data'!$K$20:$K$23</c:f>
              <c:numCache>
                <c:formatCode>General</c:formatCode>
                <c:ptCount val="4"/>
                <c:pt idx="0">
                  <c:v>2007</c:v>
                </c:pt>
                <c:pt idx="1">
                  <c:v>2008</c:v>
                </c:pt>
                <c:pt idx="2">
                  <c:v>2009</c:v>
                </c:pt>
                <c:pt idx="3">
                  <c:v>2010</c:v>
                </c:pt>
              </c:numCache>
            </c:numRef>
          </c:cat>
          <c:val>
            <c:numRef>
              <c:f>'annual data'!$O$20:$O$23</c:f>
              <c:numCache>
                <c:formatCode>General</c:formatCode>
                <c:ptCount val="4"/>
                <c:pt idx="0">
                  <c:v>17027</c:v>
                </c:pt>
                <c:pt idx="1">
                  <c:v>31909</c:v>
                </c:pt>
                <c:pt idx="2">
                  <c:v>50953</c:v>
                </c:pt>
                <c:pt idx="3">
                  <c:v>36556</c:v>
                </c:pt>
              </c:numCache>
            </c:numRef>
          </c:val>
        </c:ser>
        <c:marker val="1"/>
        <c:axId val="55435264"/>
        <c:axId val="55436800"/>
      </c:lineChart>
      <c:catAx>
        <c:axId val="55435264"/>
        <c:scaling>
          <c:orientation val="minMax"/>
        </c:scaling>
        <c:axPos val="b"/>
        <c:numFmt formatCode="General" sourceLinked="1"/>
        <c:majorTickMark val="none"/>
        <c:tickLblPos val="nextTo"/>
        <c:txPr>
          <a:bodyPr/>
          <a:lstStyle/>
          <a:p>
            <a:pPr>
              <a:defRPr lang="cs-CZ"/>
            </a:pPr>
            <a:endParaRPr lang="de-DE"/>
          </a:p>
        </c:txPr>
        <c:crossAx val="55436800"/>
        <c:crosses val="autoZero"/>
        <c:auto val="1"/>
        <c:lblAlgn val="ctr"/>
        <c:lblOffset val="100"/>
      </c:catAx>
      <c:valAx>
        <c:axId val="55436800"/>
        <c:scaling>
          <c:orientation val="minMax"/>
        </c:scaling>
        <c:axPos val="l"/>
        <c:majorGridlines/>
        <c:numFmt formatCode="General" sourceLinked="1"/>
        <c:majorTickMark val="none"/>
        <c:tickLblPos val="nextTo"/>
        <c:txPr>
          <a:bodyPr/>
          <a:lstStyle/>
          <a:p>
            <a:pPr>
              <a:defRPr lang="cs-CZ"/>
            </a:pPr>
            <a:endParaRPr lang="de-DE"/>
          </a:p>
        </c:txPr>
        <c:crossAx val="55435264"/>
        <c:crosses val="autoZero"/>
        <c:crossBetween val="between"/>
      </c:valAx>
      <c:dTable>
        <c:showHorzBorder val="1"/>
        <c:showVertBorder val="1"/>
        <c:showOutline val="1"/>
        <c:showKeys val="1"/>
        <c:txPr>
          <a:bodyPr/>
          <a:lstStyle/>
          <a:p>
            <a:pPr rtl="0">
              <a:defRPr lang="cs-CZ"/>
            </a:pPr>
            <a:endParaRPr lang="de-DE"/>
          </a:p>
        </c:txPr>
      </c:dTable>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AT"/>
  <c:chart>
    <c:title>
      <c:tx>
        <c:rich>
          <a:bodyPr/>
          <a:lstStyle/>
          <a:p>
            <a:pPr>
              <a:defRPr lang="cs-CZ"/>
            </a:pPr>
            <a:r>
              <a:rPr lang="cs-CZ" sz="1200" dirty="0" err="1"/>
              <a:t>Food</a:t>
            </a:r>
            <a:r>
              <a:rPr lang="cs-CZ" sz="1200" dirty="0"/>
              <a:t> </a:t>
            </a:r>
            <a:r>
              <a:rPr lang="cs-CZ" sz="1200" dirty="0" err="1"/>
              <a:t>prices</a:t>
            </a:r>
            <a:r>
              <a:rPr lang="cs-CZ" sz="1200" dirty="0"/>
              <a:t> in </a:t>
            </a:r>
            <a:r>
              <a:rPr lang="cs-CZ" sz="1200" dirty="0" err="1"/>
              <a:t>the</a:t>
            </a:r>
            <a:r>
              <a:rPr lang="cs-CZ" sz="1200" dirty="0"/>
              <a:t> </a:t>
            </a:r>
            <a:r>
              <a:rPr lang="cs-CZ" sz="1200" dirty="0" err="1"/>
              <a:t>Czech</a:t>
            </a:r>
            <a:r>
              <a:rPr lang="cs-CZ" sz="1200" dirty="0"/>
              <a:t> </a:t>
            </a:r>
            <a:r>
              <a:rPr lang="cs-CZ" sz="1200" dirty="0" err="1"/>
              <a:t>Republic</a:t>
            </a:r>
            <a:endParaRPr lang="cs-CZ" sz="1200" dirty="0"/>
          </a:p>
        </c:rich>
      </c:tx>
      <c:layout>
        <c:manualLayout>
          <c:xMode val="edge"/>
          <c:yMode val="edge"/>
          <c:x val="0.17704495420465638"/>
          <c:y val="0"/>
        </c:manualLayout>
      </c:layout>
    </c:title>
    <c:plotArea>
      <c:layout/>
      <c:lineChart>
        <c:grouping val="standard"/>
        <c:ser>
          <c:idx val="0"/>
          <c:order val="0"/>
          <c:tx>
            <c:strRef>
              <c:f>List1!$B$1</c:f>
              <c:strCache>
                <c:ptCount val="1"/>
                <c:pt idx="0">
                  <c:v>Price_bread CZK/kg</c:v>
                </c:pt>
              </c:strCache>
            </c:strRef>
          </c:tx>
          <c:marker>
            <c:symbol val="none"/>
          </c:marker>
          <c:cat>
            <c:numRef>
              <c:f>List1!$A$2:$A$19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List1!$B$2:$B$19</c:f>
              <c:numCache>
                <c:formatCode>General</c:formatCode>
                <c:ptCount val="18"/>
                <c:pt idx="0">
                  <c:v>7.6899999999999995</c:v>
                </c:pt>
                <c:pt idx="1">
                  <c:v>9.6</c:v>
                </c:pt>
                <c:pt idx="2">
                  <c:v>10.220000000000001</c:v>
                </c:pt>
                <c:pt idx="3">
                  <c:v>11.29</c:v>
                </c:pt>
                <c:pt idx="4">
                  <c:v>15.74</c:v>
                </c:pt>
                <c:pt idx="5">
                  <c:v>16.2</c:v>
                </c:pt>
                <c:pt idx="6">
                  <c:v>15.82</c:v>
                </c:pt>
                <c:pt idx="7">
                  <c:v>14.54</c:v>
                </c:pt>
                <c:pt idx="8">
                  <c:v>14.8</c:v>
                </c:pt>
                <c:pt idx="9">
                  <c:v>14.71</c:v>
                </c:pt>
                <c:pt idx="10">
                  <c:v>14.46</c:v>
                </c:pt>
                <c:pt idx="11">
                  <c:v>15.56</c:v>
                </c:pt>
                <c:pt idx="12">
                  <c:v>15.25</c:v>
                </c:pt>
                <c:pt idx="13">
                  <c:v>15.06</c:v>
                </c:pt>
                <c:pt idx="14">
                  <c:v>17</c:v>
                </c:pt>
                <c:pt idx="15">
                  <c:v>23.2</c:v>
                </c:pt>
                <c:pt idx="16">
                  <c:v>22.67</c:v>
                </c:pt>
                <c:pt idx="17">
                  <c:v>18.77</c:v>
                </c:pt>
              </c:numCache>
            </c:numRef>
          </c:val>
        </c:ser>
        <c:ser>
          <c:idx val="1"/>
          <c:order val="1"/>
          <c:tx>
            <c:strRef>
              <c:f>List1!$C$1</c:f>
              <c:strCache>
                <c:ptCount val="1"/>
                <c:pt idx="0">
                  <c:v>white wheat pastry CZK/kg</c:v>
                </c:pt>
              </c:strCache>
            </c:strRef>
          </c:tx>
          <c:marker>
            <c:symbol val="none"/>
          </c:marker>
          <c:cat>
            <c:numRef>
              <c:f>List1!$A$2:$A$19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List1!$C$2:$C$19</c:f>
              <c:numCache>
                <c:formatCode>General</c:formatCode>
                <c:ptCount val="18"/>
                <c:pt idx="0">
                  <c:v>13.8</c:v>
                </c:pt>
                <c:pt idx="1">
                  <c:v>16.8</c:v>
                </c:pt>
                <c:pt idx="2">
                  <c:v>18.54</c:v>
                </c:pt>
                <c:pt idx="3">
                  <c:v>23.07</c:v>
                </c:pt>
                <c:pt idx="4">
                  <c:v>31.32</c:v>
                </c:pt>
                <c:pt idx="5">
                  <c:v>31.650000000000006</c:v>
                </c:pt>
                <c:pt idx="6">
                  <c:v>29.779999999999994</c:v>
                </c:pt>
                <c:pt idx="7">
                  <c:v>25.79</c:v>
                </c:pt>
                <c:pt idx="8">
                  <c:v>26.69</c:v>
                </c:pt>
                <c:pt idx="9">
                  <c:v>26.03</c:v>
                </c:pt>
                <c:pt idx="10">
                  <c:v>25.55</c:v>
                </c:pt>
                <c:pt idx="11">
                  <c:v>34.160000000000011</c:v>
                </c:pt>
                <c:pt idx="12">
                  <c:v>33.56</c:v>
                </c:pt>
                <c:pt idx="13">
                  <c:v>34.11</c:v>
                </c:pt>
                <c:pt idx="14">
                  <c:v>43.06</c:v>
                </c:pt>
                <c:pt idx="15">
                  <c:v>54.61</c:v>
                </c:pt>
                <c:pt idx="16">
                  <c:v>52.39</c:v>
                </c:pt>
                <c:pt idx="17">
                  <c:v>33.870000000000005</c:v>
                </c:pt>
              </c:numCache>
            </c:numRef>
          </c:val>
        </c:ser>
        <c:ser>
          <c:idx val="2"/>
          <c:order val="2"/>
          <c:tx>
            <c:strRef>
              <c:f>List1!$D$1</c:f>
              <c:strCache>
                <c:ptCount val="1"/>
                <c:pt idx="0">
                  <c:v>wheat flour CZK/kg</c:v>
                </c:pt>
              </c:strCache>
            </c:strRef>
          </c:tx>
          <c:marker>
            <c:symbol val="none"/>
          </c:marker>
          <c:cat>
            <c:numRef>
              <c:f>List1!$A$2:$A$19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List1!$D$2:$D$19</c:f>
              <c:numCache>
                <c:formatCode>General</c:formatCode>
                <c:ptCount val="18"/>
                <c:pt idx="0">
                  <c:v>8.06</c:v>
                </c:pt>
                <c:pt idx="1">
                  <c:v>9.4500000000000028</c:v>
                </c:pt>
                <c:pt idx="2">
                  <c:v>9</c:v>
                </c:pt>
                <c:pt idx="3">
                  <c:v>8.44</c:v>
                </c:pt>
                <c:pt idx="4">
                  <c:v>10.94</c:v>
                </c:pt>
                <c:pt idx="5">
                  <c:v>10.33</c:v>
                </c:pt>
                <c:pt idx="6">
                  <c:v>9.3700000000000028</c:v>
                </c:pt>
                <c:pt idx="7">
                  <c:v>7.8</c:v>
                </c:pt>
                <c:pt idx="8">
                  <c:v>7.9</c:v>
                </c:pt>
                <c:pt idx="9">
                  <c:v>8.67</c:v>
                </c:pt>
                <c:pt idx="10">
                  <c:v>8.3700000000000028</c:v>
                </c:pt>
                <c:pt idx="11">
                  <c:v>9.07</c:v>
                </c:pt>
                <c:pt idx="12">
                  <c:v>8.68</c:v>
                </c:pt>
                <c:pt idx="13">
                  <c:v>7.14</c:v>
                </c:pt>
                <c:pt idx="14">
                  <c:v>7.25</c:v>
                </c:pt>
                <c:pt idx="15">
                  <c:v>11.21</c:v>
                </c:pt>
                <c:pt idx="16">
                  <c:v>12.03</c:v>
                </c:pt>
                <c:pt idx="17">
                  <c:v>9.09</c:v>
                </c:pt>
              </c:numCache>
            </c:numRef>
          </c:val>
        </c:ser>
        <c:ser>
          <c:idx val="3"/>
          <c:order val="3"/>
          <c:tx>
            <c:strRef>
              <c:f>List1!$E$1</c:f>
              <c:strCache>
                <c:ptCount val="1"/>
                <c:pt idx="0">
                  <c:v>potatoes CZK/kg</c:v>
                </c:pt>
              </c:strCache>
            </c:strRef>
          </c:tx>
          <c:marker>
            <c:symbol val="none"/>
          </c:marker>
          <c:cat>
            <c:numRef>
              <c:f>List1!$A$2:$A$19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List1!$E$2:$E$19</c:f>
              <c:numCache>
                <c:formatCode>General</c:formatCode>
                <c:ptCount val="18"/>
                <c:pt idx="0">
                  <c:v>4.8199999999999985</c:v>
                </c:pt>
                <c:pt idx="1">
                  <c:v>3.54</c:v>
                </c:pt>
                <c:pt idx="2">
                  <c:v>9.23</c:v>
                </c:pt>
                <c:pt idx="3">
                  <c:v>9.7000000000000011</c:v>
                </c:pt>
                <c:pt idx="4">
                  <c:v>5.38</c:v>
                </c:pt>
                <c:pt idx="5">
                  <c:v>7.05</c:v>
                </c:pt>
                <c:pt idx="6">
                  <c:v>6.84</c:v>
                </c:pt>
                <c:pt idx="7">
                  <c:v>7.21</c:v>
                </c:pt>
                <c:pt idx="8">
                  <c:v>7.02</c:v>
                </c:pt>
                <c:pt idx="9">
                  <c:v>9.120000000000001</c:v>
                </c:pt>
                <c:pt idx="10">
                  <c:v>8.01</c:v>
                </c:pt>
                <c:pt idx="11">
                  <c:v>14.19</c:v>
                </c:pt>
                <c:pt idx="12">
                  <c:v>6.6099999999999985</c:v>
                </c:pt>
                <c:pt idx="13">
                  <c:v>6.8</c:v>
                </c:pt>
                <c:pt idx="14">
                  <c:v>15.6</c:v>
                </c:pt>
                <c:pt idx="15">
                  <c:v>9.73</c:v>
                </c:pt>
                <c:pt idx="16">
                  <c:v>9.2900000000000009</c:v>
                </c:pt>
                <c:pt idx="17">
                  <c:v>9.15</c:v>
                </c:pt>
              </c:numCache>
            </c:numRef>
          </c:val>
        </c:ser>
        <c:marker val="1"/>
        <c:axId val="56136832"/>
        <c:axId val="56138368"/>
      </c:lineChart>
      <c:catAx>
        <c:axId val="56136832"/>
        <c:scaling>
          <c:orientation val="minMax"/>
        </c:scaling>
        <c:axPos val="b"/>
        <c:numFmt formatCode="General" sourceLinked="1"/>
        <c:majorTickMark val="none"/>
        <c:tickLblPos val="nextTo"/>
        <c:txPr>
          <a:bodyPr/>
          <a:lstStyle/>
          <a:p>
            <a:pPr>
              <a:defRPr lang="cs-CZ"/>
            </a:pPr>
            <a:endParaRPr lang="de-DE"/>
          </a:p>
        </c:txPr>
        <c:crossAx val="56138368"/>
        <c:crosses val="autoZero"/>
        <c:auto val="1"/>
        <c:lblAlgn val="ctr"/>
        <c:lblOffset val="100"/>
      </c:catAx>
      <c:valAx>
        <c:axId val="56138368"/>
        <c:scaling>
          <c:orientation val="minMax"/>
          <c:max val="57"/>
          <c:min val="0"/>
        </c:scaling>
        <c:axPos val="l"/>
        <c:majorGridlines/>
        <c:numFmt formatCode="General" sourceLinked="1"/>
        <c:majorTickMark val="none"/>
        <c:tickLblPos val="nextTo"/>
        <c:spPr>
          <a:ln w="9525">
            <a:noFill/>
          </a:ln>
        </c:spPr>
        <c:txPr>
          <a:bodyPr/>
          <a:lstStyle/>
          <a:p>
            <a:pPr>
              <a:defRPr lang="cs-CZ"/>
            </a:pPr>
            <a:endParaRPr lang="de-DE"/>
          </a:p>
        </c:txPr>
        <c:crossAx val="56136832"/>
        <c:crosses val="autoZero"/>
        <c:crossBetween val="between"/>
      </c:valAx>
    </c:plotArea>
    <c:legend>
      <c:legendPos val="b"/>
      <c:layout/>
      <c:txPr>
        <a:bodyPr/>
        <a:lstStyle/>
        <a:p>
          <a:pPr>
            <a:defRPr lang="cs-CZ"/>
          </a:pPr>
          <a:endParaRPr lang="de-DE"/>
        </a:p>
      </c:txPr>
    </c:legend>
    <c:plotVisOnly val="1"/>
  </c:chart>
  <c:spPr>
    <a:ln>
      <a:solidFill>
        <a:srgbClr val="464653">
          <a:lumMod val="60000"/>
          <a:lumOff val="40000"/>
        </a:srgbClr>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p:spPr>
        <p:txBody>
          <a:bodyPr/>
          <a:lstStyle>
            <a:lvl1pPr>
              <a:defRPr sz="1400"/>
            </a:lvl1pPr>
          </a:lstStyle>
          <a:p>
            <a:fld id="{050083CD-C052-4311-834D-5C0961583D3C}" type="datetimeFigureOut">
              <a:rPr lang="cs-CZ" smtClean="0"/>
              <a:pPr/>
              <a:t>9.6.2011</a:t>
            </a:fld>
            <a:endParaRPr lang="cs-CZ"/>
          </a:p>
        </p:txBody>
      </p:sp>
      <p:sp>
        <p:nvSpPr>
          <p:cNvPr id="17" name="Fußzeilenplatzhalter 16"/>
          <p:cNvSpPr>
            <a:spLocks noGrp="1"/>
          </p:cNvSpPr>
          <p:nvPr>
            <p:ph type="ftr" sz="quarter" idx="11"/>
          </p:nvPr>
        </p:nvSpPr>
        <p:spPr>
          <a:xfrm>
            <a:off x="2898648" y="6355080"/>
            <a:ext cx="3474720" cy="365760"/>
          </a:xfrm>
        </p:spPr>
        <p:txBody>
          <a:bodyPr/>
          <a:lstStyle/>
          <a:p>
            <a:endParaRPr lang="cs-CZ"/>
          </a:p>
        </p:txBody>
      </p:sp>
      <p:sp>
        <p:nvSpPr>
          <p:cNvPr id="29" name="Foliennummernplatzhalter 28"/>
          <p:cNvSpPr>
            <a:spLocks noGrp="1"/>
          </p:cNvSpPr>
          <p:nvPr>
            <p:ph type="sldNum" sz="quarter" idx="12"/>
          </p:nvPr>
        </p:nvSpPr>
        <p:spPr>
          <a:xfrm>
            <a:off x="1216152" y="6355080"/>
            <a:ext cx="1219200" cy="365760"/>
          </a:xfrm>
        </p:spPr>
        <p:txBody>
          <a:bodyPr/>
          <a:lstStyle/>
          <a:p>
            <a:fld id="{2C6BE826-B7B9-4764-9FE5-94E6F880D470}" type="slidenum">
              <a:rPr lang="cs-CZ" smtClean="0"/>
              <a:pPr/>
              <a:t>‹Nr.›</a:t>
            </a:fld>
            <a:endParaRPr lang="cs-CZ"/>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50083CD-C052-4311-834D-5C0961583D3C}" type="datetimeFigureOut">
              <a:rPr lang="cs-CZ" smtClean="0"/>
              <a:pPr/>
              <a:t>9.6.2011</a:t>
            </a:fld>
            <a:endParaRPr lang="cs-CZ"/>
          </a:p>
        </p:txBody>
      </p:sp>
      <p:sp>
        <p:nvSpPr>
          <p:cNvPr id="5" name="Fußzeilenplatzhalter 4"/>
          <p:cNvSpPr>
            <a:spLocks noGrp="1"/>
          </p:cNvSpPr>
          <p:nvPr>
            <p:ph type="ftr" sz="quarter" idx="11"/>
          </p:nvPr>
        </p:nvSpPr>
        <p:spPr/>
        <p:txBody>
          <a:bodyPr/>
          <a:lstStyle/>
          <a:p>
            <a:endParaRPr lang="cs-CZ"/>
          </a:p>
        </p:txBody>
      </p:sp>
      <p:sp>
        <p:nvSpPr>
          <p:cNvPr id="6" name="Foliennummernplatzhalter 5"/>
          <p:cNvSpPr>
            <a:spLocks noGrp="1"/>
          </p:cNvSpPr>
          <p:nvPr>
            <p:ph type="sldNum" sz="quarter" idx="12"/>
          </p:nvPr>
        </p:nvSpPr>
        <p:spPr/>
        <p:txBody>
          <a:bodyPr/>
          <a:lstStyle/>
          <a:p>
            <a:fld id="{2C6BE826-B7B9-4764-9FE5-94E6F880D470}" type="slidenum">
              <a:rPr lang="cs-CZ" smtClean="0"/>
              <a:pPr/>
              <a:t>‹Nr.›</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50083CD-C052-4311-834D-5C0961583D3C}" type="datetimeFigureOut">
              <a:rPr lang="cs-CZ" smtClean="0"/>
              <a:pPr/>
              <a:t>9.6.2011</a:t>
            </a:fld>
            <a:endParaRPr lang="cs-CZ"/>
          </a:p>
        </p:txBody>
      </p:sp>
      <p:sp>
        <p:nvSpPr>
          <p:cNvPr id="5" name="Fußzeilenplatzhalter 4"/>
          <p:cNvSpPr>
            <a:spLocks noGrp="1"/>
          </p:cNvSpPr>
          <p:nvPr>
            <p:ph type="ftr" sz="quarter" idx="11"/>
          </p:nvPr>
        </p:nvSpPr>
        <p:spPr/>
        <p:txBody>
          <a:bodyPr/>
          <a:lstStyle/>
          <a:p>
            <a:endParaRPr lang="cs-CZ"/>
          </a:p>
        </p:txBody>
      </p:sp>
      <p:sp>
        <p:nvSpPr>
          <p:cNvPr id="6" name="Foliennummernplatzhalter 5"/>
          <p:cNvSpPr>
            <a:spLocks noGrp="1"/>
          </p:cNvSpPr>
          <p:nvPr>
            <p:ph type="sldNum" sz="quarter" idx="12"/>
          </p:nvPr>
        </p:nvSpPr>
        <p:spPr/>
        <p:txBody>
          <a:bodyPr/>
          <a:lstStyle/>
          <a:p>
            <a:fld id="{2C6BE826-B7B9-4764-9FE5-94E6F880D470}" type="slidenum">
              <a:rPr lang="cs-CZ" smtClean="0"/>
              <a:pPr/>
              <a:t>‹Nr.›</a:t>
            </a:fld>
            <a:endParaRPr lang="cs-CZ"/>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457200" y="1600200"/>
            <a:ext cx="4038600" cy="21891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41763"/>
            <a:ext cx="4038600" cy="21891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41763"/>
            <a:ext cx="4038600" cy="21891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6"/>
          <p:cNvSpPr>
            <a:spLocks noGrp="1" noChangeArrowheads="1"/>
          </p:cNvSpPr>
          <p:nvPr>
            <p:ph type="sldNum" sz="quarter" idx="12"/>
          </p:nvPr>
        </p:nvSpPr>
        <p:spPr>
          <a:ln/>
        </p:spPr>
        <p:txBody>
          <a:bodyPr/>
          <a:lstStyle>
            <a:lvl1pPr>
              <a:defRPr/>
            </a:lvl1pPr>
          </a:lstStyle>
          <a:p>
            <a:pPr>
              <a:defRPr/>
            </a:pPr>
            <a:fld id="{7A639C82-0F23-48AA-B90B-555A6061312C}" type="slidenum">
              <a:rPr lang="cs-CZ" altLang="en-US"/>
              <a:pPr>
                <a:defRPr/>
              </a:pPr>
              <a:t>‹Nr.›</a:t>
            </a:fld>
            <a:endParaRPr lang="cs-CZ"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050083CD-C052-4311-834D-5C0961583D3C}" type="datetimeFigureOut">
              <a:rPr lang="cs-CZ" smtClean="0"/>
              <a:pPr/>
              <a:t>9.6.2011</a:t>
            </a:fld>
            <a:endParaRPr lang="cs-CZ"/>
          </a:p>
        </p:txBody>
      </p:sp>
      <p:sp>
        <p:nvSpPr>
          <p:cNvPr id="5" name="Fußzeilenplatzhalter 4"/>
          <p:cNvSpPr>
            <a:spLocks noGrp="1"/>
          </p:cNvSpPr>
          <p:nvPr>
            <p:ph type="ftr" sz="quarter" idx="11"/>
          </p:nvPr>
        </p:nvSpPr>
        <p:spPr/>
        <p:txBody>
          <a:bodyPr/>
          <a:lstStyle/>
          <a:p>
            <a:endParaRPr lang="cs-CZ"/>
          </a:p>
        </p:txBody>
      </p:sp>
      <p:sp>
        <p:nvSpPr>
          <p:cNvPr id="6" name="Foliennummernplatzhalter 5"/>
          <p:cNvSpPr>
            <a:spLocks noGrp="1"/>
          </p:cNvSpPr>
          <p:nvPr>
            <p:ph type="sldNum" sz="quarter" idx="12"/>
          </p:nvPr>
        </p:nvSpPr>
        <p:spPr/>
        <p:txBody>
          <a:bodyPr/>
          <a:lstStyle/>
          <a:p>
            <a:fld id="{2C6BE826-B7B9-4764-9FE5-94E6F880D470}" type="slidenum">
              <a:rPr lang="cs-CZ" smtClean="0"/>
              <a:pPr/>
              <a:t>‹Nr.›</a:t>
            </a:fld>
            <a:endParaRPr lang="cs-CZ"/>
          </a:p>
        </p:txBody>
      </p:sp>
      <p:sp>
        <p:nvSpPr>
          <p:cNvPr id="8" name="Inhaltsplatzhalter 7"/>
          <p:cNvSpPr>
            <a:spLocks noGrp="1"/>
          </p:cNvSpPr>
          <p:nvPr>
            <p:ph sz="quarter" idx="1"/>
          </p:nvPr>
        </p:nvSpPr>
        <p:spPr>
          <a:xfrm>
            <a:off x="457200" y="1219200"/>
            <a:ext cx="8229600"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a:xfrm>
            <a:off x="6400800" y="6355080"/>
            <a:ext cx="2286000" cy="365760"/>
          </a:xfrm>
        </p:spPr>
        <p:txBody>
          <a:bodyPr/>
          <a:lstStyle/>
          <a:p>
            <a:fld id="{050083CD-C052-4311-834D-5C0961583D3C}" type="datetimeFigureOut">
              <a:rPr lang="cs-CZ" smtClean="0"/>
              <a:pPr/>
              <a:t>9.6.2011</a:t>
            </a:fld>
            <a:endParaRPr lang="cs-CZ"/>
          </a:p>
        </p:txBody>
      </p:sp>
      <p:sp>
        <p:nvSpPr>
          <p:cNvPr id="5" name="Fußzeilenplatzhalter 4"/>
          <p:cNvSpPr>
            <a:spLocks noGrp="1"/>
          </p:cNvSpPr>
          <p:nvPr>
            <p:ph type="ftr" sz="quarter" idx="11"/>
          </p:nvPr>
        </p:nvSpPr>
        <p:spPr>
          <a:xfrm>
            <a:off x="2898648" y="6355080"/>
            <a:ext cx="3474720" cy="365760"/>
          </a:xfrm>
        </p:spPr>
        <p:txBody>
          <a:bodyPr/>
          <a:lstStyle/>
          <a:p>
            <a:endParaRPr lang="cs-CZ"/>
          </a:p>
        </p:txBody>
      </p:sp>
      <p:sp>
        <p:nvSpPr>
          <p:cNvPr id="6" name="Foliennummernplatzhalter 5"/>
          <p:cNvSpPr>
            <a:spLocks noGrp="1"/>
          </p:cNvSpPr>
          <p:nvPr>
            <p:ph type="sldNum" sz="quarter" idx="12"/>
          </p:nvPr>
        </p:nvSpPr>
        <p:spPr>
          <a:xfrm>
            <a:off x="1069848" y="6355080"/>
            <a:ext cx="1520952" cy="365760"/>
          </a:xfrm>
        </p:spPr>
        <p:txBody>
          <a:bodyPr/>
          <a:lstStyle/>
          <a:p>
            <a:fld id="{2C6BE826-B7B9-4764-9FE5-94E6F880D470}" type="slidenum">
              <a:rPr lang="cs-CZ" smtClean="0"/>
              <a:pPr/>
              <a:t>‹Nr.›</a:t>
            </a:fld>
            <a:endParaRPr lang="cs-CZ"/>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050083CD-C052-4311-834D-5C0961583D3C}" type="datetimeFigureOut">
              <a:rPr lang="cs-CZ" smtClean="0"/>
              <a:pPr/>
              <a:t>9.6.2011</a:t>
            </a:fld>
            <a:endParaRPr lang="cs-CZ"/>
          </a:p>
        </p:txBody>
      </p:sp>
      <p:sp>
        <p:nvSpPr>
          <p:cNvPr id="6" name="Fußzeilenplatzhalter 5"/>
          <p:cNvSpPr>
            <a:spLocks noGrp="1"/>
          </p:cNvSpPr>
          <p:nvPr>
            <p:ph type="ftr" sz="quarter" idx="11"/>
          </p:nvPr>
        </p:nvSpPr>
        <p:spPr/>
        <p:txBody>
          <a:bodyPr/>
          <a:lstStyle/>
          <a:p>
            <a:endParaRPr lang="cs-CZ"/>
          </a:p>
        </p:txBody>
      </p:sp>
      <p:sp>
        <p:nvSpPr>
          <p:cNvPr id="7" name="Foliennummernplatzhalter 6"/>
          <p:cNvSpPr>
            <a:spLocks noGrp="1"/>
          </p:cNvSpPr>
          <p:nvPr>
            <p:ph type="sldNum" sz="quarter" idx="12"/>
          </p:nvPr>
        </p:nvSpPr>
        <p:spPr/>
        <p:txBody>
          <a:bodyPr/>
          <a:lstStyle/>
          <a:p>
            <a:fld id="{2C6BE826-B7B9-4764-9FE5-94E6F880D470}" type="slidenum">
              <a:rPr lang="cs-CZ" smtClean="0"/>
              <a:pPr/>
              <a:t>‹Nr.›</a:t>
            </a:fld>
            <a:endParaRPr lang="cs-CZ"/>
          </a:p>
        </p:txBody>
      </p:sp>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050083CD-C052-4311-834D-5C0961583D3C}" type="datetimeFigureOut">
              <a:rPr lang="cs-CZ" smtClean="0"/>
              <a:pPr/>
              <a:t>9.6.2011</a:t>
            </a:fld>
            <a:endParaRPr lang="cs-CZ"/>
          </a:p>
        </p:txBody>
      </p:sp>
      <p:sp>
        <p:nvSpPr>
          <p:cNvPr id="8" name="Fußzeilenplatzhalter 7"/>
          <p:cNvSpPr>
            <a:spLocks noGrp="1"/>
          </p:cNvSpPr>
          <p:nvPr>
            <p:ph type="ftr" sz="quarter" idx="11"/>
          </p:nvPr>
        </p:nvSpPr>
        <p:spPr/>
        <p:txBody>
          <a:bodyPr/>
          <a:lstStyle/>
          <a:p>
            <a:endParaRPr lang="cs-CZ"/>
          </a:p>
        </p:txBody>
      </p:sp>
      <p:sp>
        <p:nvSpPr>
          <p:cNvPr id="9" name="Foliennummernplatzhalter 8"/>
          <p:cNvSpPr>
            <a:spLocks noGrp="1"/>
          </p:cNvSpPr>
          <p:nvPr>
            <p:ph type="sldNum" sz="quarter" idx="12"/>
          </p:nvPr>
        </p:nvSpPr>
        <p:spPr/>
        <p:txBody>
          <a:bodyPr/>
          <a:lstStyle/>
          <a:p>
            <a:fld id="{2C6BE826-B7B9-4764-9FE5-94E6F880D470}" type="slidenum">
              <a:rPr lang="cs-CZ" smtClean="0"/>
              <a:pPr/>
              <a:t>‹Nr.›</a:t>
            </a:fld>
            <a:endParaRPr lang="cs-CZ"/>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50083CD-C052-4311-834D-5C0961583D3C}" type="datetimeFigureOut">
              <a:rPr lang="cs-CZ" smtClean="0"/>
              <a:pPr/>
              <a:t>9.6.2011</a:t>
            </a:fld>
            <a:endParaRPr lang="cs-CZ"/>
          </a:p>
        </p:txBody>
      </p:sp>
      <p:sp>
        <p:nvSpPr>
          <p:cNvPr id="4" name="Fußzeilenplatzhalter 3"/>
          <p:cNvSpPr>
            <a:spLocks noGrp="1"/>
          </p:cNvSpPr>
          <p:nvPr>
            <p:ph type="ftr" sz="quarter" idx="11"/>
          </p:nvPr>
        </p:nvSpPr>
        <p:spPr/>
        <p:txBody>
          <a:bodyPr/>
          <a:lstStyle/>
          <a:p>
            <a:endParaRPr lang="cs-CZ"/>
          </a:p>
        </p:txBody>
      </p:sp>
      <p:sp>
        <p:nvSpPr>
          <p:cNvPr id="5" name="Foliennummernplatzhalter 4"/>
          <p:cNvSpPr>
            <a:spLocks noGrp="1"/>
          </p:cNvSpPr>
          <p:nvPr>
            <p:ph type="sldNum" sz="quarter" idx="12"/>
          </p:nvPr>
        </p:nvSpPr>
        <p:spPr/>
        <p:txBody>
          <a:bodyPr/>
          <a:lstStyle/>
          <a:p>
            <a:fld id="{2C6BE826-B7B9-4764-9FE5-94E6F880D470}" type="slidenum">
              <a:rPr lang="cs-CZ" smtClean="0"/>
              <a:pPr/>
              <a:t>‹Nr.›</a:t>
            </a:fld>
            <a:endParaRPr lang="cs-CZ"/>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0083CD-C052-4311-834D-5C0961583D3C}" type="datetimeFigureOut">
              <a:rPr lang="cs-CZ" smtClean="0"/>
              <a:pPr/>
              <a:t>9.6.2011</a:t>
            </a:fld>
            <a:endParaRPr lang="cs-CZ"/>
          </a:p>
        </p:txBody>
      </p:sp>
      <p:sp>
        <p:nvSpPr>
          <p:cNvPr id="3" name="Fußzeilenplatzhalter 2"/>
          <p:cNvSpPr>
            <a:spLocks noGrp="1"/>
          </p:cNvSpPr>
          <p:nvPr>
            <p:ph type="ftr" sz="quarter" idx="11"/>
          </p:nvPr>
        </p:nvSpPr>
        <p:spPr/>
        <p:txBody>
          <a:bodyPr/>
          <a:lstStyle/>
          <a:p>
            <a:endParaRPr lang="cs-CZ"/>
          </a:p>
        </p:txBody>
      </p:sp>
      <p:sp>
        <p:nvSpPr>
          <p:cNvPr id="4" name="Foliennummernplatzhalter 3"/>
          <p:cNvSpPr>
            <a:spLocks noGrp="1"/>
          </p:cNvSpPr>
          <p:nvPr>
            <p:ph type="sldNum" sz="quarter" idx="12"/>
          </p:nvPr>
        </p:nvSpPr>
        <p:spPr/>
        <p:txBody>
          <a:bodyPr/>
          <a:lstStyle/>
          <a:p>
            <a:fld id="{2C6BE826-B7B9-4764-9FE5-94E6F880D470}" type="slidenum">
              <a:rPr lang="cs-CZ" smtClean="0"/>
              <a:pPr/>
              <a:t>‹Nr.›</a:t>
            </a:fld>
            <a:endParaRPr lang="cs-CZ"/>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050083CD-C052-4311-834D-5C0961583D3C}" type="datetimeFigureOut">
              <a:rPr lang="cs-CZ" smtClean="0"/>
              <a:pPr/>
              <a:t>9.6.2011</a:t>
            </a:fld>
            <a:endParaRPr lang="cs-CZ"/>
          </a:p>
        </p:txBody>
      </p:sp>
      <p:sp>
        <p:nvSpPr>
          <p:cNvPr id="6" name="Fußzeilenplatzhalter 5"/>
          <p:cNvSpPr>
            <a:spLocks noGrp="1"/>
          </p:cNvSpPr>
          <p:nvPr>
            <p:ph type="ftr" sz="quarter" idx="11"/>
          </p:nvPr>
        </p:nvSpPr>
        <p:spPr/>
        <p:txBody>
          <a:bodyPr/>
          <a:lstStyle/>
          <a:p>
            <a:endParaRPr lang="cs-CZ"/>
          </a:p>
        </p:txBody>
      </p:sp>
      <p:sp>
        <p:nvSpPr>
          <p:cNvPr id="7" name="Foliennummernplatzhalter 6"/>
          <p:cNvSpPr>
            <a:spLocks noGrp="1"/>
          </p:cNvSpPr>
          <p:nvPr>
            <p:ph type="sldNum" sz="quarter" idx="12"/>
          </p:nvPr>
        </p:nvSpPr>
        <p:spPr/>
        <p:txBody>
          <a:bodyPr/>
          <a:lstStyle/>
          <a:p>
            <a:fld id="{2C6BE826-B7B9-4764-9FE5-94E6F880D470}" type="slidenum">
              <a:rPr lang="cs-CZ" smtClean="0"/>
              <a:pPr/>
              <a:t>‹Nr.›</a:t>
            </a:fld>
            <a:endParaRPr lang="cs-CZ"/>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050083CD-C052-4311-834D-5C0961583D3C}" type="datetimeFigureOut">
              <a:rPr lang="cs-CZ" smtClean="0"/>
              <a:pPr/>
              <a:t>9.6.2011</a:t>
            </a:fld>
            <a:endParaRPr lang="cs-CZ"/>
          </a:p>
        </p:txBody>
      </p:sp>
      <p:sp>
        <p:nvSpPr>
          <p:cNvPr id="6" name="Fußzeilenplatzhalter 5"/>
          <p:cNvSpPr>
            <a:spLocks noGrp="1"/>
          </p:cNvSpPr>
          <p:nvPr>
            <p:ph type="ftr" sz="quarter" idx="11"/>
          </p:nvPr>
        </p:nvSpPr>
        <p:spPr/>
        <p:txBody>
          <a:bodyPr/>
          <a:lstStyle/>
          <a:p>
            <a:endParaRPr lang="cs-CZ"/>
          </a:p>
        </p:txBody>
      </p:sp>
      <p:sp>
        <p:nvSpPr>
          <p:cNvPr id="7" name="Foliennummernplatzhalter 6"/>
          <p:cNvSpPr>
            <a:spLocks noGrp="1"/>
          </p:cNvSpPr>
          <p:nvPr>
            <p:ph type="sldNum" sz="quarter" idx="12"/>
          </p:nvPr>
        </p:nvSpPr>
        <p:spPr/>
        <p:txBody>
          <a:bodyPr/>
          <a:lstStyle/>
          <a:p>
            <a:fld id="{2C6BE826-B7B9-4764-9FE5-94E6F880D470}" type="slidenum">
              <a:rPr lang="cs-CZ" smtClean="0"/>
              <a:pPr/>
              <a:t>‹Nr.›</a:t>
            </a:fld>
            <a:endParaRPr lang="cs-CZ"/>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lum/>
          </a:blip>
          <a:srcRect/>
          <a:stretch>
            <a:fillRect/>
          </a:stretch>
        </a:blip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152400"/>
            <a:ext cx="8229600" cy="990600"/>
          </a:xfrm>
          <a:prstGeom prst="rect">
            <a:avLst/>
          </a:prstGeom>
        </p:spPr>
        <p:txBody>
          <a:bodyPr vert="horz"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0083CD-C052-4311-834D-5C0961583D3C}" type="datetimeFigureOut">
              <a:rPr lang="cs-CZ" smtClean="0"/>
              <a:pPr/>
              <a:t>9.6.2011</a:t>
            </a:fld>
            <a:endParaRPr lang="cs-CZ"/>
          </a:p>
        </p:txBody>
      </p:sp>
      <p:sp>
        <p:nvSpPr>
          <p:cNvPr id="3" name="Fußzeilenplatzhalt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Foliennummernplatzhalt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C6BE826-B7B9-4764-9FE5-94E6F880D470}" type="slidenum">
              <a:rPr lang="cs-CZ" smtClean="0"/>
              <a:pPr/>
              <a:t>‹Nr.›</a:t>
            </a:fld>
            <a:endParaRPr lang="cs-CZ"/>
          </a:p>
        </p:txBody>
      </p:sp>
      <p:sp>
        <p:nvSpPr>
          <p:cNvPr id="28" name="Gerade Verbindu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Gerade Verbindung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leichschenkliges Dreiec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hyperlink" Target="http://www.youtube.com/watch?v=ZoANr2ldzR4&amp;feature=related" TargetMode="External"/><Relationship Id="rId3" Type="http://schemas.openxmlformats.org/officeDocument/2006/relationships/image" Target="../media/image23.jpeg"/><Relationship Id="rId7" Type="http://schemas.openxmlformats.org/officeDocument/2006/relationships/hyperlink" Target="http://www.youtube.com/watch?v=e-RyKyvWr3I&amp;feature=related" TargetMode="External"/><Relationship Id="rId2" Type="http://schemas.openxmlformats.org/officeDocument/2006/relationships/hyperlink" Target="http://www.youtube.com/watch?v=n9_-ZguuhBw&amp;feature=player_embedded" TargetMode="External"/><Relationship Id="rId1" Type="http://schemas.openxmlformats.org/officeDocument/2006/relationships/slideLayout" Target="../slideLayouts/slideLayout2.xml"/><Relationship Id="rId6" Type="http://schemas.openxmlformats.org/officeDocument/2006/relationships/hyperlink" Target="http://www.youtube.com/watch?v=-dBLVtAMn5A&amp;feature=fvw" TargetMode="External"/><Relationship Id="rId5" Type="http://schemas.openxmlformats.org/officeDocument/2006/relationships/image" Target="../media/image25.jpeg"/><Relationship Id="rId10" Type="http://schemas.openxmlformats.org/officeDocument/2006/relationships/hyperlink" Target="http://www.youtube.com/watch?v=h8KQcWjdhgU&amp;feature=related" TargetMode="External"/><Relationship Id="rId4" Type="http://schemas.openxmlformats.org/officeDocument/2006/relationships/image" Target="../media/image24.jpeg"/><Relationship Id="rId9" Type="http://schemas.openxmlformats.org/officeDocument/2006/relationships/hyperlink" Target="http://www.youtube.com/watch?v=k4z7p8-4oGo&amp;feature=relat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apeseed-canola-field"/>
          <p:cNvPicPr>
            <a:picLocks noChangeAspect="1" noChangeArrowheads="1"/>
          </p:cNvPicPr>
          <p:nvPr/>
        </p:nvPicPr>
        <p:blipFill>
          <a:blip r:embed="rId2" cstate="print">
            <a:lum bright="6000"/>
          </a:blip>
          <a:srcRect/>
          <a:stretch>
            <a:fillRect/>
          </a:stretch>
        </p:blipFill>
        <p:spPr bwMode="auto">
          <a:xfrm>
            <a:off x="0" y="0"/>
            <a:ext cx="9144000" cy="6858000"/>
          </a:xfrm>
          <a:prstGeom prst="rect">
            <a:avLst/>
          </a:prstGeom>
          <a:noFill/>
          <a:ln w="9525">
            <a:noFill/>
            <a:miter lim="800000"/>
            <a:headEnd/>
            <a:tailEnd/>
          </a:ln>
        </p:spPr>
      </p:pic>
      <p:sp>
        <p:nvSpPr>
          <p:cNvPr id="2050" name="Rectangle 2"/>
          <p:cNvSpPr>
            <a:spLocks noGrp="1" noChangeArrowheads="1"/>
          </p:cNvSpPr>
          <p:nvPr>
            <p:ph type="ctrTitle"/>
          </p:nvPr>
        </p:nvSpPr>
        <p:spPr>
          <a:xfrm>
            <a:off x="395536" y="1412776"/>
            <a:ext cx="8748464" cy="1800200"/>
          </a:xfrm>
        </p:spPr>
        <p:txBody>
          <a:bodyPr>
            <a:normAutofit fontScale="90000"/>
          </a:bodyPr>
          <a:lstStyle/>
          <a:p>
            <a:r>
              <a:rPr lang="en-US" sz="5400" b="1" cap="all" dirty="0">
                <a:solidFill>
                  <a:schemeClr val="bg1"/>
                </a:solidFill>
              </a:rPr>
              <a:t>Production of </a:t>
            </a:r>
            <a:r>
              <a:rPr lang="en-US" sz="5400" b="1" cap="all" dirty="0" err="1">
                <a:solidFill>
                  <a:schemeClr val="bg1"/>
                </a:solidFill>
              </a:rPr>
              <a:t>biofuels</a:t>
            </a:r>
            <a:r>
              <a:rPr lang="en-US" sz="5400" b="1" cap="all" dirty="0">
                <a:solidFill>
                  <a:schemeClr val="bg1"/>
                </a:solidFill>
              </a:rPr>
              <a:t> in AT &amp; CZ and its impact on the food market</a:t>
            </a:r>
            <a:endParaRPr lang="cs-CZ" sz="5400" dirty="0">
              <a:solidFill>
                <a:schemeClr val="bg1"/>
              </a:solidFill>
            </a:endParaRPr>
          </a:p>
        </p:txBody>
      </p:sp>
      <p:sp>
        <p:nvSpPr>
          <p:cNvPr id="3076" name="Rectangle 3"/>
          <p:cNvSpPr>
            <a:spLocks noGrp="1" noChangeArrowheads="1"/>
          </p:cNvSpPr>
          <p:nvPr>
            <p:ph type="subTitle" idx="1"/>
          </p:nvPr>
        </p:nvSpPr>
        <p:spPr>
          <a:xfrm>
            <a:off x="6732240" y="5229200"/>
            <a:ext cx="2592288" cy="1249362"/>
          </a:xfrm>
        </p:spPr>
        <p:txBody>
          <a:bodyPr>
            <a:normAutofit/>
          </a:bodyPr>
          <a:lstStyle/>
          <a:p>
            <a:pPr algn="l" eaLnBrk="1" hangingPunct="1">
              <a:lnSpc>
                <a:spcPct val="80000"/>
              </a:lnSpc>
            </a:pPr>
            <a:r>
              <a:rPr lang="cs-CZ" sz="2400" b="1" dirty="0" smtClean="0">
                <a:solidFill>
                  <a:schemeClr val="bg1"/>
                </a:solidFill>
              </a:rPr>
              <a:t>Nora </a:t>
            </a:r>
            <a:r>
              <a:rPr lang="cs-CZ" sz="2400" b="1" dirty="0" err="1" smtClean="0">
                <a:solidFill>
                  <a:schemeClr val="bg1"/>
                </a:solidFill>
              </a:rPr>
              <a:t>Kandler</a:t>
            </a:r>
            <a:endParaRPr lang="cs-CZ" sz="2400" b="1" dirty="0" smtClean="0">
              <a:solidFill>
                <a:schemeClr val="bg1"/>
              </a:solidFill>
            </a:endParaRPr>
          </a:p>
          <a:p>
            <a:pPr algn="l" eaLnBrk="1" hangingPunct="1">
              <a:lnSpc>
                <a:spcPct val="80000"/>
              </a:lnSpc>
            </a:pPr>
            <a:r>
              <a:rPr lang="cs-CZ" sz="2400" b="1" dirty="0" smtClean="0">
                <a:solidFill>
                  <a:schemeClr val="bg1"/>
                </a:solidFill>
              </a:rPr>
              <a:t>Marta </a:t>
            </a:r>
            <a:r>
              <a:rPr lang="cs-CZ" sz="2400" b="1" dirty="0" err="1" smtClean="0">
                <a:solidFill>
                  <a:schemeClr val="bg1"/>
                </a:solidFill>
              </a:rPr>
              <a:t>Gryčová</a:t>
            </a:r>
            <a:endParaRPr lang="cs-CZ" sz="24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722313" indent="-722313"/>
            <a:r>
              <a:rPr lang="cs-CZ" dirty="0" smtClean="0"/>
              <a:t>II.   1</a:t>
            </a:r>
            <a:r>
              <a:rPr lang="cs-CZ" baseline="30000" dirty="0" smtClean="0"/>
              <a:t>st</a:t>
            </a:r>
            <a:r>
              <a:rPr lang="cs-CZ" dirty="0" smtClean="0"/>
              <a:t> and 2</a:t>
            </a:r>
            <a:r>
              <a:rPr lang="cs-CZ" baseline="30000" dirty="0" smtClean="0"/>
              <a:t>nd</a:t>
            </a:r>
            <a:r>
              <a:rPr lang="cs-CZ" dirty="0" smtClean="0"/>
              <a:t> generation of biofuels – </a:t>
            </a:r>
            <a:r>
              <a:rPr lang="cs-CZ" dirty="0" smtClean="0"/>
              <a:t>pros and </a:t>
            </a:r>
            <a:r>
              <a:rPr lang="cs-CZ" dirty="0" smtClean="0"/>
              <a:t>cons</a:t>
            </a:r>
            <a:endParaRPr lang="cs-CZ" dirty="0"/>
          </a:p>
        </p:txBody>
      </p:sp>
      <p:sp>
        <p:nvSpPr>
          <p:cNvPr id="3" name="Zástupný symbol pro obsah 2"/>
          <p:cNvSpPr>
            <a:spLocks noGrp="1"/>
          </p:cNvSpPr>
          <p:nvPr>
            <p:ph sz="quarter" idx="1"/>
          </p:nvPr>
        </p:nvSpPr>
        <p:spPr/>
        <p:txBody>
          <a:bodyPr/>
          <a:lstStyle/>
          <a:p>
            <a:endParaRPr lang="cs-CZ" dirty="0"/>
          </a:p>
        </p:txBody>
      </p:sp>
      <p:pic>
        <p:nvPicPr>
          <p:cNvPr id="4098" name="Picture 2"/>
          <p:cNvPicPr>
            <a:picLocks noChangeAspect="1" noChangeArrowheads="1"/>
          </p:cNvPicPr>
          <p:nvPr/>
        </p:nvPicPr>
        <p:blipFill>
          <a:blip r:embed="rId2" cstate="print"/>
          <a:srcRect/>
          <a:stretch>
            <a:fillRect/>
          </a:stretch>
        </p:blipFill>
        <p:spPr bwMode="auto">
          <a:xfrm>
            <a:off x="1285852" y="1714488"/>
            <a:ext cx="6600825"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III.  </a:t>
            </a:r>
            <a:r>
              <a:rPr lang="cs-CZ" dirty="0" err="1" smtClean="0"/>
              <a:t>Food</a:t>
            </a:r>
            <a:r>
              <a:rPr lang="cs-CZ" dirty="0" smtClean="0"/>
              <a:t> </a:t>
            </a:r>
            <a:r>
              <a:rPr lang="cs-CZ" dirty="0" err="1" smtClean="0"/>
              <a:t>crisis</a:t>
            </a:r>
            <a:endParaRPr lang="cs-CZ" dirty="0"/>
          </a:p>
        </p:txBody>
      </p:sp>
      <p:sp>
        <p:nvSpPr>
          <p:cNvPr id="3" name="Zástupný symbol pro obsah 2"/>
          <p:cNvSpPr>
            <a:spLocks noGrp="1"/>
          </p:cNvSpPr>
          <p:nvPr>
            <p:ph sz="quarter" idx="1"/>
          </p:nvPr>
        </p:nvSpPr>
        <p:spPr>
          <a:xfrm>
            <a:off x="539552" y="1484784"/>
            <a:ext cx="2736304" cy="4145672"/>
          </a:xfrm>
        </p:spPr>
        <p:txBody>
          <a:bodyPr>
            <a:normAutofit/>
          </a:bodyPr>
          <a:lstStyle/>
          <a:p>
            <a:r>
              <a:rPr lang="en-US" sz="2000" dirty="0" smtClean="0"/>
              <a:t>2008 </a:t>
            </a:r>
            <a:r>
              <a:rPr lang="cs-CZ" sz="2000" dirty="0" smtClean="0"/>
              <a:t>-</a:t>
            </a:r>
            <a:r>
              <a:rPr lang="en-US" sz="2000" dirty="0" smtClean="0"/>
              <a:t> first time the inter-linkages of food and </a:t>
            </a:r>
            <a:r>
              <a:rPr lang="en-US" sz="2000" dirty="0" smtClean="0"/>
              <a:t>energy were </a:t>
            </a:r>
            <a:r>
              <a:rPr lang="en-US" sz="2000" dirty="0" smtClean="0"/>
              <a:t>noticed </a:t>
            </a:r>
            <a:endParaRPr lang="cs-CZ" sz="2000" dirty="0" smtClean="0"/>
          </a:p>
          <a:p>
            <a:r>
              <a:rPr lang="en-US" sz="2000" dirty="0" smtClean="0"/>
              <a:t>IMF estimations</a:t>
            </a:r>
            <a:r>
              <a:rPr lang="cs-CZ" sz="2000" dirty="0" smtClean="0"/>
              <a:t>: </a:t>
            </a:r>
            <a:endParaRPr lang="de-AT" sz="2000" dirty="0" smtClean="0"/>
          </a:p>
          <a:p>
            <a:pPr>
              <a:buNone/>
            </a:pPr>
            <a:r>
              <a:rPr lang="de-AT" sz="2000" dirty="0" smtClean="0"/>
              <a:t>	</a:t>
            </a:r>
            <a:r>
              <a:rPr lang="en-US" sz="2000" dirty="0" smtClean="0"/>
              <a:t>biofuel </a:t>
            </a:r>
            <a:r>
              <a:rPr lang="en-US" sz="2000" dirty="0" smtClean="0"/>
              <a:t>production </a:t>
            </a:r>
            <a:r>
              <a:rPr lang="cs-CZ" sz="2000" dirty="0" err="1" smtClean="0"/>
              <a:t>responsible</a:t>
            </a:r>
            <a:r>
              <a:rPr lang="cs-CZ" sz="2000" dirty="0" smtClean="0"/>
              <a:t> </a:t>
            </a:r>
            <a:r>
              <a:rPr lang="en-US" sz="2000" dirty="0" smtClean="0"/>
              <a:t>for global price increases of 70% for corn and </a:t>
            </a:r>
            <a:endParaRPr lang="en-US" sz="2000" dirty="0" smtClean="0"/>
          </a:p>
          <a:p>
            <a:pPr>
              <a:buNone/>
            </a:pPr>
            <a:r>
              <a:rPr lang="en-US" sz="2000" dirty="0" smtClean="0"/>
              <a:t>	</a:t>
            </a:r>
            <a:r>
              <a:rPr lang="en-US" sz="2000" dirty="0" smtClean="0"/>
              <a:t>40</a:t>
            </a:r>
            <a:r>
              <a:rPr lang="en-US" sz="2000" dirty="0" smtClean="0"/>
              <a:t>% for soy</a:t>
            </a:r>
            <a:endParaRPr lang="cs-CZ" sz="2000" dirty="0" smtClean="0"/>
          </a:p>
          <a:p>
            <a:endParaRPr lang="cs-CZ" sz="2000" dirty="0"/>
          </a:p>
        </p:txBody>
      </p:sp>
      <p:pic>
        <p:nvPicPr>
          <p:cNvPr id="5122" name="Picture 2"/>
          <p:cNvPicPr>
            <a:picLocks noChangeAspect="1" noChangeArrowheads="1"/>
          </p:cNvPicPr>
          <p:nvPr/>
        </p:nvPicPr>
        <p:blipFill>
          <a:blip r:embed="rId2" cstate="print"/>
          <a:srcRect/>
          <a:stretch>
            <a:fillRect/>
          </a:stretch>
        </p:blipFill>
        <p:spPr bwMode="auto">
          <a:xfrm>
            <a:off x="3143240" y="1714488"/>
            <a:ext cx="5796136" cy="4105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468288"/>
          </a:xfrm>
        </p:spPr>
        <p:txBody>
          <a:bodyPr>
            <a:normAutofit fontScale="90000"/>
          </a:bodyPr>
          <a:lstStyle/>
          <a:p>
            <a:r>
              <a:rPr lang="cs-CZ" dirty="0" smtClean="0"/>
              <a:t>III.  </a:t>
            </a:r>
            <a:r>
              <a:rPr lang="cs-CZ" dirty="0" err="1" smtClean="0"/>
              <a:t>Food</a:t>
            </a:r>
            <a:r>
              <a:rPr lang="cs-CZ" dirty="0" smtClean="0"/>
              <a:t> </a:t>
            </a:r>
            <a:r>
              <a:rPr lang="cs-CZ" dirty="0" err="1" smtClean="0"/>
              <a:t>crisis</a:t>
            </a:r>
            <a:endParaRPr lang="cs-CZ" dirty="0"/>
          </a:p>
        </p:txBody>
      </p:sp>
      <p:sp>
        <p:nvSpPr>
          <p:cNvPr id="3" name="Zástupný symbol pro obsah 2"/>
          <p:cNvSpPr>
            <a:spLocks noGrp="1"/>
          </p:cNvSpPr>
          <p:nvPr>
            <p:ph sz="quarter" idx="1"/>
          </p:nvPr>
        </p:nvSpPr>
        <p:spPr/>
        <p:txBody>
          <a:bodyPr/>
          <a:lstStyle/>
          <a:p>
            <a:endParaRPr lang="cs-CZ"/>
          </a:p>
        </p:txBody>
      </p:sp>
      <p:pic>
        <p:nvPicPr>
          <p:cNvPr id="4" name="Picture 4"/>
          <p:cNvPicPr>
            <a:picLocks noChangeAspect="1" noChangeArrowheads="1"/>
          </p:cNvPicPr>
          <p:nvPr/>
        </p:nvPicPr>
        <p:blipFill>
          <a:blip r:embed="rId2" cstate="print"/>
          <a:srcRect/>
          <a:stretch>
            <a:fillRect/>
          </a:stretch>
        </p:blipFill>
        <p:spPr bwMode="auto">
          <a:xfrm>
            <a:off x="204520" y="563116"/>
            <a:ext cx="8939480" cy="6294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Picture 4" descr="AfricaBiofuelsGraphi_16392a"/>
          <p:cNvPicPr>
            <a:picLocks noChangeAspect="1" noChangeArrowheads="1"/>
          </p:cNvPicPr>
          <p:nvPr/>
        </p:nvPicPr>
        <p:blipFill>
          <a:blip r:embed="rId2" cstate="print"/>
          <a:srcRect/>
          <a:stretch>
            <a:fillRect/>
          </a:stretch>
        </p:blipFill>
        <p:spPr bwMode="auto">
          <a:xfrm>
            <a:off x="468313" y="427038"/>
            <a:ext cx="8424862" cy="626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IV.  </a:t>
            </a:r>
            <a:r>
              <a:rPr lang="cs-CZ" dirty="0" err="1" smtClean="0"/>
              <a:t>Biofuels</a:t>
            </a:r>
            <a:r>
              <a:rPr lang="cs-CZ" dirty="0" smtClean="0"/>
              <a:t> in </a:t>
            </a:r>
            <a:r>
              <a:rPr lang="cs-CZ" dirty="0" err="1" smtClean="0"/>
              <a:t>Austria</a:t>
            </a:r>
            <a:endParaRPr lang="cs-CZ" dirty="0"/>
          </a:p>
        </p:txBody>
      </p:sp>
      <p:sp>
        <p:nvSpPr>
          <p:cNvPr id="3" name="Zástupný symbol pro obsah 2"/>
          <p:cNvSpPr>
            <a:spLocks noGrp="1"/>
          </p:cNvSpPr>
          <p:nvPr>
            <p:ph sz="quarter" idx="1"/>
          </p:nvPr>
        </p:nvSpPr>
        <p:spPr>
          <a:xfrm>
            <a:off x="457200" y="1219200"/>
            <a:ext cx="8229600" cy="4946104"/>
          </a:xfrm>
        </p:spPr>
        <p:txBody>
          <a:bodyPr>
            <a:noAutofit/>
          </a:bodyPr>
          <a:lstStyle/>
          <a:p>
            <a:r>
              <a:rPr lang="en-US" sz="1600" dirty="0" smtClean="0"/>
              <a:t>N</a:t>
            </a:r>
            <a:r>
              <a:rPr lang="en-US" sz="1600" dirty="0" smtClean="0"/>
              <a:t>umber </a:t>
            </a:r>
            <a:r>
              <a:rPr lang="en-US" sz="1600" dirty="0" smtClean="0"/>
              <a:t>14 among the top 25 countries producing bioethanol with its 485 mil. liters (128.14 mil. gallons) produced in 2010 and number 16 among the top countries producing biodiesel with its 982.96 mil. liters (259.7 mil. gallons) </a:t>
            </a:r>
            <a:r>
              <a:rPr lang="en-US" sz="1600" dirty="0" smtClean="0"/>
              <a:t> </a:t>
            </a:r>
            <a:r>
              <a:rPr lang="cs-CZ" sz="1600" dirty="0" smtClean="0"/>
              <a:t>(</a:t>
            </a:r>
            <a:r>
              <a:rPr lang="en-US" sz="1600" dirty="0" smtClean="0"/>
              <a:t>Global </a:t>
            </a:r>
            <a:r>
              <a:rPr lang="en-US" sz="1600" dirty="0" err="1" smtClean="0"/>
              <a:t>Biofuels</a:t>
            </a:r>
            <a:r>
              <a:rPr lang="en-US" sz="1600" dirty="0" smtClean="0"/>
              <a:t> Center</a:t>
            </a:r>
            <a:r>
              <a:rPr lang="cs-CZ" sz="1600" dirty="0" smtClean="0"/>
              <a:t>)</a:t>
            </a:r>
          </a:p>
          <a:p>
            <a:endParaRPr lang="de-AT" sz="1600" b="1" dirty="0" smtClean="0"/>
          </a:p>
          <a:p>
            <a:r>
              <a:rPr lang="cs-CZ" sz="1600" b="1" dirty="0" smtClean="0"/>
              <a:t>Biodiesel</a:t>
            </a:r>
            <a:r>
              <a:rPr lang="cs-CZ" sz="1600" dirty="0" smtClean="0"/>
              <a:t>: </a:t>
            </a:r>
            <a:r>
              <a:rPr lang="de-AT" sz="1600" dirty="0" smtClean="0"/>
              <a:t> </a:t>
            </a:r>
            <a:r>
              <a:rPr lang="cs-CZ" sz="1600" dirty="0" smtClean="0"/>
              <a:t>2009 </a:t>
            </a:r>
            <a:r>
              <a:rPr lang="cs-CZ" sz="1600" dirty="0" smtClean="0"/>
              <a:t>14 utilities were in use. </a:t>
            </a:r>
            <a:r>
              <a:rPr lang="de-AT" sz="1600" dirty="0" smtClean="0"/>
              <a:t> </a:t>
            </a:r>
            <a:r>
              <a:rPr lang="de-AT" sz="1600" dirty="0" smtClean="0"/>
              <a:t>W</a:t>
            </a:r>
            <a:r>
              <a:rPr lang="cs-CZ" sz="1600" dirty="0" smtClean="0"/>
              <a:t>hole capacity</a:t>
            </a:r>
            <a:r>
              <a:rPr lang="de-AT" sz="1600" dirty="0" smtClean="0"/>
              <a:t>:</a:t>
            </a:r>
            <a:r>
              <a:rPr lang="cs-CZ" sz="1600" dirty="0" smtClean="0"/>
              <a:t> 650.500 t</a:t>
            </a:r>
            <a:r>
              <a:rPr lang="de-AT" sz="1600" dirty="0" smtClean="0"/>
              <a:t>/a</a:t>
            </a:r>
            <a:r>
              <a:rPr lang="cs-CZ" sz="1600" dirty="0" smtClean="0"/>
              <a:t> </a:t>
            </a:r>
            <a:endParaRPr lang="de-AT" sz="1600" dirty="0" smtClean="0"/>
          </a:p>
          <a:p>
            <a:pPr>
              <a:buNone/>
            </a:pPr>
            <a:r>
              <a:rPr lang="de-AT" sz="1600" dirty="0" smtClean="0"/>
              <a:t>	</a:t>
            </a:r>
            <a:r>
              <a:rPr lang="cs-CZ" sz="1600" dirty="0" smtClean="0"/>
              <a:t>2011 </a:t>
            </a:r>
            <a:r>
              <a:rPr lang="cs-CZ" sz="1600" dirty="0" smtClean="0"/>
              <a:t>an increase to 700.000 tonnes was expected. </a:t>
            </a:r>
            <a:r>
              <a:rPr lang="cs-CZ" sz="1600" dirty="0" smtClean="0"/>
              <a:t>(WKO</a:t>
            </a:r>
            <a:r>
              <a:rPr lang="cs-CZ" sz="1600" dirty="0" smtClean="0"/>
              <a:t>)</a:t>
            </a:r>
          </a:p>
          <a:p>
            <a:endParaRPr lang="de-AT" sz="1600" b="1" dirty="0" smtClean="0"/>
          </a:p>
          <a:p>
            <a:r>
              <a:rPr lang="cs-CZ" sz="1600" b="1" dirty="0" smtClean="0"/>
              <a:t>Bioethanol</a:t>
            </a:r>
            <a:r>
              <a:rPr lang="cs-CZ" sz="1600" dirty="0" smtClean="0"/>
              <a:t>: </a:t>
            </a:r>
            <a:r>
              <a:rPr lang="de-AT" sz="1600" dirty="0" err="1" smtClean="0"/>
              <a:t>One</a:t>
            </a:r>
            <a:r>
              <a:rPr lang="cs-CZ" sz="1600" dirty="0" smtClean="0"/>
              <a:t> </a:t>
            </a:r>
            <a:r>
              <a:rPr lang="cs-CZ" sz="1600" dirty="0" smtClean="0"/>
              <a:t>bioethanol plant operating in Austria, that was put into operation in 2007. </a:t>
            </a:r>
            <a:r>
              <a:rPr lang="de-AT" sz="1600" dirty="0" smtClean="0"/>
              <a:t>After e</a:t>
            </a:r>
            <a:r>
              <a:rPr lang="cs-CZ" sz="1600" dirty="0" smtClean="0"/>
              <a:t>xtension 2009 </a:t>
            </a:r>
            <a:r>
              <a:rPr lang="cs-CZ" sz="1600" dirty="0" smtClean="0"/>
              <a:t>its capacity is 191.000 t/a. </a:t>
            </a:r>
            <a:r>
              <a:rPr lang="de-AT" sz="1600" dirty="0" smtClean="0"/>
              <a:t> </a:t>
            </a:r>
            <a:r>
              <a:rPr lang="cs-CZ" sz="1600" dirty="0" smtClean="0"/>
              <a:t>As </a:t>
            </a:r>
            <a:r>
              <a:rPr lang="cs-CZ" sz="1600" dirty="0" smtClean="0"/>
              <a:t>a </a:t>
            </a:r>
            <a:r>
              <a:rPr lang="cs-CZ" sz="1600" dirty="0" smtClean="0"/>
              <a:t>by-product</a:t>
            </a:r>
            <a:r>
              <a:rPr lang="de-AT" sz="1600" dirty="0" smtClean="0"/>
              <a:t>:</a:t>
            </a:r>
            <a:r>
              <a:rPr lang="cs-CZ" sz="1600" dirty="0" smtClean="0"/>
              <a:t> </a:t>
            </a:r>
            <a:r>
              <a:rPr lang="cs-CZ" sz="1600" dirty="0" smtClean="0"/>
              <a:t>190.000 </a:t>
            </a:r>
            <a:r>
              <a:rPr lang="cs-CZ" sz="1600" dirty="0" smtClean="0"/>
              <a:t>t</a:t>
            </a:r>
            <a:r>
              <a:rPr lang="de-AT" sz="1600" dirty="0" smtClean="0"/>
              <a:t>/a</a:t>
            </a:r>
            <a:r>
              <a:rPr lang="cs-CZ" sz="1600" dirty="0" smtClean="0"/>
              <a:t> </a:t>
            </a:r>
            <a:r>
              <a:rPr lang="cs-CZ" sz="1600" dirty="0" smtClean="0"/>
              <a:t>of DDGS (Distiller’s Dired Grain with Solubles</a:t>
            </a:r>
            <a:r>
              <a:rPr lang="cs-CZ" sz="1600" dirty="0" smtClean="0"/>
              <a:t>)</a:t>
            </a:r>
            <a:endParaRPr lang="de-AT" sz="1600" dirty="0" smtClean="0"/>
          </a:p>
          <a:p>
            <a:endParaRPr lang="cs-CZ" sz="1600" dirty="0" smtClean="0"/>
          </a:p>
          <a:p>
            <a:r>
              <a:rPr lang="cs-CZ" sz="1600" b="1" dirty="0" smtClean="0"/>
              <a:t>Biogas:</a:t>
            </a:r>
            <a:r>
              <a:rPr lang="cs-CZ" sz="1600" dirty="0" smtClean="0"/>
              <a:t> In </a:t>
            </a:r>
            <a:r>
              <a:rPr lang="cs-CZ" sz="1600" dirty="0" smtClean="0"/>
              <a:t>2010 </a:t>
            </a:r>
            <a:r>
              <a:rPr lang="cs-CZ" sz="1600" dirty="0" smtClean="0"/>
              <a:t>there were 344 licensed biogas plants in Austria with a capacity of 93.4 </a:t>
            </a:r>
            <a:r>
              <a:rPr lang="cs-CZ" sz="1600" dirty="0" smtClean="0"/>
              <a:t>MW</a:t>
            </a:r>
            <a:endParaRPr lang="de-AT" sz="1600" dirty="0" smtClean="0"/>
          </a:p>
          <a:p>
            <a:endParaRPr lang="de-AT" sz="1600" dirty="0" smtClean="0"/>
          </a:p>
          <a:p>
            <a:r>
              <a:rPr lang="en-US" sz="1600" b="1" dirty="0" smtClean="0"/>
              <a:t>2009</a:t>
            </a:r>
            <a:r>
              <a:rPr lang="en-US" sz="1600" dirty="0" smtClean="0"/>
              <a:t> – 5.952.125 t of Diesel sold (5,889,649 t or 99%) </a:t>
            </a:r>
            <a:endParaRPr lang="en-US" sz="1600" dirty="0" smtClean="0"/>
          </a:p>
          <a:p>
            <a:pPr>
              <a:buNone/>
            </a:pPr>
            <a:r>
              <a:rPr lang="en-US" sz="1600" dirty="0" smtClean="0"/>
              <a:t>	</a:t>
            </a:r>
            <a:r>
              <a:rPr lang="en-US" sz="1600" dirty="0" smtClean="0"/>
              <a:t>blended </a:t>
            </a:r>
            <a:r>
              <a:rPr lang="en-US" sz="1600" dirty="0" smtClean="0"/>
              <a:t>with 6.52% vol. </a:t>
            </a:r>
            <a:r>
              <a:rPr lang="en-US" sz="1600" dirty="0" smtClean="0"/>
              <a:t>on average</a:t>
            </a:r>
            <a:endParaRPr lang="de-AT" sz="1600" dirty="0" smtClean="0"/>
          </a:p>
          <a:p>
            <a:pPr>
              <a:buNone/>
            </a:pPr>
            <a:r>
              <a:rPr lang="en-US" sz="1600" dirty="0" smtClean="0"/>
              <a:t>	1,841,863 </a:t>
            </a:r>
            <a:r>
              <a:rPr lang="en-US" sz="1600" dirty="0" smtClean="0"/>
              <a:t>t of petrol sold (1,841,711 t with a biogenic </a:t>
            </a:r>
            <a:endParaRPr lang="en-US" sz="1600" dirty="0" smtClean="0"/>
          </a:p>
          <a:p>
            <a:pPr>
              <a:buNone/>
            </a:pPr>
            <a:r>
              <a:rPr lang="en-US" sz="1600" dirty="0" smtClean="0"/>
              <a:t>	</a:t>
            </a:r>
            <a:r>
              <a:rPr lang="en-US" sz="1600" dirty="0" smtClean="0"/>
              <a:t>content </a:t>
            </a:r>
            <a:r>
              <a:rPr lang="en-US" sz="1600" dirty="0" smtClean="0"/>
              <a:t>averaging 4.95</a:t>
            </a:r>
            <a:r>
              <a:rPr lang="en-US" sz="1600" dirty="0" smtClean="0"/>
              <a:t>%</a:t>
            </a:r>
            <a:endParaRPr lang="cs-CZ" sz="1600" dirty="0"/>
          </a:p>
        </p:txBody>
      </p:sp>
      <p:pic>
        <p:nvPicPr>
          <p:cNvPr id="4" name="Picture 2"/>
          <p:cNvPicPr>
            <a:picLocks noChangeAspect="1" noChangeArrowheads="1"/>
          </p:cNvPicPr>
          <p:nvPr/>
        </p:nvPicPr>
        <p:blipFill>
          <a:blip r:embed="rId2" cstate="print"/>
          <a:srcRect/>
          <a:stretch>
            <a:fillRect/>
          </a:stretch>
        </p:blipFill>
        <p:spPr bwMode="auto">
          <a:xfrm>
            <a:off x="5857884" y="4857760"/>
            <a:ext cx="3023245" cy="13693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de-AT" sz="2000" dirty="0" smtClean="0"/>
              <a:t>N</a:t>
            </a:r>
            <a:r>
              <a:rPr lang="cs-CZ" sz="2000" dirty="0" smtClean="0"/>
              <a:t>ot </a:t>
            </a:r>
            <a:r>
              <a:rPr lang="cs-CZ" sz="2000" dirty="0" smtClean="0"/>
              <a:t>able to produce the necessary amount of feedstock to fulfill the quota. </a:t>
            </a:r>
            <a:r>
              <a:rPr lang="cs-CZ" sz="2000" dirty="0" err="1" smtClean="0"/>
              <a:t>Again</a:t>
            </a:r>
            <a:r>
              <a:rPr lang="cs-CZ" sz="2000" dirty="0" smtClean="0"/>
              <a:t> </a:t>
            </a:r>
            <a:r>
              <a:rPr lang="cs-CZ" sz="2000" dirty="0" err="1" smtClean="0"/>
              <a:t>importation</a:t>
            </a:r>
            <a:r>
              <a:rPr lang="cs-CZ" sz="2000" dirty="0" smtClean="0"/>
              <a:t> </a:t>
            </a:r>
            <a:r>
              <a:rPr lang="cs-CZ" sz="2000" dirty="0" err="1" smtClean="0"/>
              <a:t>of</a:t>
            </a:r>
            <a:r>
              <a:rPr lang="cs-CZ" sz="2000" dirty="0" smtClean="0"/>
              <a:t> </a:t>
            </a:r>
            <a:r>
              <a:rPr lang="cs-CZ" sz="2000" dirty="0" err="1" smtClean="0"/>
              <a:t>biofuels</a:t>
            </a:r>
            <a:r>
              <a:rPr lang="cs-CZ" sz="2000" dirty="0" smtClean="0"/>
              <a:t> </a:t>
            </a:r>
            <a:r>
              <a:rPr lang="cs-CZ" sz="2000" dirty="0" err="1" smtClean="0"/>
              <a:t>and</a:t>
            </a:r>
            <a:r>
              <a:rPr lang="cs-CZ" sz="2000" dirty="0" smtClean="0"/>
              <a:t> </a:t>
            </a:r>
            <a:r>
              <a:rPr lang="cs-CZ" sz="2000" dirty="0" err="1" smtClean="0"/>
              <a:t>feedstock</a:t>
            </a:r>
            <a:r>
              <a:rPr lang="cs-CZ" sz="2000" dirty="0" smtClean="0"/>
              <a:t> (</a:t>
            </a:r>
            <a:r>
              <a:rPr lang="cs-CZ" sz="2000" dirty="0" err="1" smtClean="0"/>
              <a:t>e.g</a:t>
            </a:r>
            <a:r>
              <a:rPr lang="cs-CZ" sz="2000" dirty="0" smtClean="0"/>
              <a:t>.:  </a:t>
            </a:r>
            <a:r>
              <a:rPr lang="cs-CZ" sz="2000" dirty="0" err="1" smtClean="0"/>
              <a:t>rapeseed</a:t>
            </a:r>
            <a:r>
              <a:rPr lang="cs-CZ" sz="2000" dirty="0" smtClean="0"/>
              <a:t>-</a:t>
            </a:r>
            <a:r>
              <a:rPr lang="cs-CZ" sz="2000" dirty="0" err="1" smtClean="0"/>
              <a:t>seeds</a:t>
            </a:r>
            <a:r>
              <a:rPr lang="cs-CZ" sz="2000" dirty="0" smtClean="0"/>
              <a:t>, </a:t>
            </a:r>
            <a:r>
              <a:rPr lang="cs-CZ" sz="2000" dirty="0" err="1" smtClean="0"/>
              <a:t>vegetable</a:t>
            </a:r>
            <a:r>
              <a:rPr lang="cs-CZ" sz="2000" dirty="0" smtClean="0"/>
              <a:t> </a:t>
            </a:r>
            <a:r>
              <a:rPr lang="cs-CZ" sz="2000" dirty="0" err="1" smtClean="0"/>
              <a:t>oil</a:t>
            </a:r>
            <a:r>
              <a:rPr lang="cs-CZ" sz="2000" dirty="0" smtClean="0"/>
              <a:t>…) </a:t>
            </a:r>
            <a:r>
              <a:rPr lang="cs-CZ" sz="2000" dirty="0" err="1" smtClean="0"/>
              <a:t>from</a:t>
            </a:r>
            <a:r>
              <a:rPr lang="cs-CZ" sz="2000" dirty="0" smtClean="0"/>
              <a:t> </a:t>
            </a:r>
            <a:r>
              <a:rPr lang="cs-CZ" sz="2000" dirty="0" err="1" smtClean="0"/>
              <a:t>countries</a:t>
            </a:r>
            <a:r>
              <a:rPr lang="cs-CZ" sz="2000" dirty="0" smtClean="0"/>
              <a:t> </a:t>
            </a:r>
            <a:r>
              <a:rPr lang="cs-CZ" sz="2000" dirty="0" err="1" smtClean="0"/>
              <a:t>like</a:t>
            </a:r>
            <a:r>
              <a:rPr lang="cs-CZ" sz="2000" dirty="0" smtClean="0"/>
              <a:t> </a:t>
            </a:r>
            <a:r>
              <a:rPr lang="cs-CZ" sz="2000" dirty="0" err="1" smtClean="0"/>
              <a:t>Hungary</a:t>
            </a:r>
            <a:r>
              <a:rPr lang="cs-CZ" sz="2000" dirty="0" smtClean="0"/>
              <a:t>, </a:t>
            </a:r>
            <a:r>
              <a:rPr lang="cs-CZ" sz="2000" dirty="0" err="1" smtClean="0"/>
              <a:t>Czech</a:t>
            </a:r>
            <a:r>
              <a:rPr lang="cs-CZ" sz="2000" dirty="0" smtClean="0"/>
              <a:t> </a:t>
            </a:r>
            <a:r>
              <a:rPr lang="cs-CZ" sz="2000" dirty="0" err="1" smtClean="0"/>
              <a:t>Republic</a:t>
            </a:r>
            <a:r>
              <a:rPr lang="cs-CZ" sz="2000" dirty="0" smtClean="0"/>
              <a:t>, </a:t>
            </a:r>
            <a:r>
              <a:rPr lang="cs-CZ" sz="2000" dirty="0" err="1" smtClean="0"/>
              <a:t>Romania</a:t>
            </a:r>
            <a:r>
              <a:rPr lang="cs-CZ" sz="2000" dirty="0" smtClean="0"/>
              <a:t>, </a:t>
            </a:r>
            <a:r>
              <a:rPr lang="cs-CZ" sz="2000" dirty="0" err="1" smtClean="0"/>
              <a:t>Bulgaria</a:t>
            </a:r>
            <a:r>
              <a:rPr lang="cs-CZ" sz="2000" dirty="0" smtClean="0"/>
              <a:t> </a:t>
            </a:r>
            <a:r>
              <a:rPr lang="cs-CZ" sz="2000" dirty="0" err="1" smtClean="0"/>
              <a:t>and</a:t>
            </a:r>
            <a:r>
              <a:rPr lang="cs-CZ" sz="2000" dirty="0" smtClean="0"/>
              <a:t> </a:t>
            </a:r>
            <a:r>
              <a:rPr lang="cs-CZ" sz="2000" dirty="0" err="1" smtClean="0"/>
              <a:t>possibly</a:t>
            </a:r>
            <a:r>
              <a:rPr lang="cs-CZ" sz="2000" dirty="0" smtClean="0"/>
              <a:t> </a:t>
            </a:r>
            <a:r>
              <a:rPr lang="cs-CZ" sz="2000" dirty="0" err="1" smtClean="0"/>
              <a:t>Ukraine</a:t>
            </a:r>
            <a:r>
              <a:rPr lang="cs-CZ" sz="2000" dirty="0" smtClean="0"/>
              <a:t>, </a:t>
            </a:r>
            <a:r>
              <a:rPr lang="cs-CZ" sz="2000" dirty="0" err="1" smtClean="0"/>
              <a:t>would</a:t>
            </a:r>
            <a:r>
              <a:rPr lang="cs-CZ" sz="2000" dirty="0" smtClean="0"/>
              <a:t> </a:t>
            </a:r>
            <a:r>
              <a:rPr lang="cs-CZ" sz="2000" dirty="0" err="1" smtClean="0"/>
              <a:t>be</a:t>
            </a:r>
            <a:r>
              <a:rPr lang="cs-CZ" sz="2000" dirty="0" smtClean="0"/>
              <a:t> </a:t>
            </a:r>
            <a:r>
              <a:rPr lang="cs-CZ" sz="2000" dirty="0" err="1" smtClean="0"/>
              <a:t>necessary</a:t>
            </a:r>
            <a:endParaRPr lang="cs-CZ" sz="2000" dirty="0"/>
          </a:p>
        </p:txBody>
      </p:sp>
      <p:sp>
        <p:nvSpPr>
          <p:cNvPr id="4" name="Nadpis 1"/>
          <p:cNvSpPr txBox="1">
            <a:spLocks/>
          </p:cNvSpPr>
          <p:nvPr/>
        </p:nvSpPr>
        <p:spPr>
          <a:xfrm>
            <a:off x="611560" y="260648"/>
            <a:ext cx="8229600" cy="818728"/>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2"/>
                </a:solidFill>
                <a:effectLst/>
                <a:uLnTx/>
                <a:uFillTx/>
                <a:latin typeface="+mj-lt"/>
                <a:ea typeface="+mj-ea"/>
                <a:cs typeface="+mj-cs"/>
              </a:rPr>
              <a:t>IV.  </a:t>
            </a:r>
            <a:r>
              <a:rPr kumimoji="0" lang="cs-CZ" sz="3200" b="0" i="0" u="none" strike="noStrike" kern="1200" cap="none" spc="0" normalizeH="0" baseline="0" noProof="0" dirty="0" err="1" smtClean="0">
                <a:ln>
                  <a:noFill/>
                </a:ln>
                <a:solidFill>
                  <a:schemeClr val="tx2"/>
                </a:solidFill>
                <a:effectLst/>
                <a:uLnTx/>
                <a:uFillTx/>
                <a:latin typeface="+mj-lt"/>
                <a:ea typeface="+mj-ea"/>
                <a:cs typeface="+mj-cs"/>
              </a:rPr>
              <a:t>Biofuels</a:t>
            </a:r>
            <a:r>
              <a:rPr kumimoji="0" lang="cs-CZ" sz="3200" b="0" i="0" u="none" strike="noStrike" kern="1200" cap="none" spc="0" normalizeH="0" baseline="0" noProof="0" dirty="0" smtClean="0">
                <a:ln>
                  <a:noFill/>
                </a:ln>
                <a:solidFill>
                  <a:schemeClr val="tx2"/>
                </a:solidFill>
                <a:effectLst/>
                <a:uLnTx/>
                <a:uFillTx/>
                <a:latin typeface="+mj-lt"/>
                <a:ea typeface="+mj-ea"/>
                <a:cs typeface="+mj-cs"/>
              </a:rPr>
              <a:t> in </a:t>
            </a:r>
            <a:r>
              <a:rPr kumimoji="0" lang="cs-CZ" sz="3200" b="0" i="0" u="none" strike="noStrike" kern="1200" cap="none" spc="0" normalizeH="0" baseline="0" noProof="0" dirty="0" err="1" smtClean="0">
                <a:ln>
                  <a:noFill/>
                </a:ln>
                <a:solidFill>
                  <a:schemeClr val="tx2"/>
                </a:solidFill>
                <a:effectLst/>
                <a:uLnTx/>
                <a:uFillTx/>
                <a:latin typeface="+mj-lt"/>
                <a:ea typeface="+mj-ea"/>
                <a:cs typeface="+mj-cs"/>
              </a:rPr>
              <a:t>Austria</a:t>
            </a:r>
            <a:endParaRPr kumimoji="0" lang="cs-CZ"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a:off x="1619672" y="2492896"/>
            <a:ext cx="6336704" cy="4125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 </a:t>
            </a:r>
            <a:r>
              <a:rPr lang="cs-CZ" dirty="0" err="1" smtClean="0"/>
              <a:t>Biofuels</a:t>
            </a:r>
            <a:r>
              <a:rPr lang="cs-CZ" dirty="0" smtClean="0"/>
              <a:t> in </a:t>
            </a:r>
            <a:r>
              <a:rPr lang="cs-CZ" dirty="0" err="1" smtClean="0"/>
              <a:t>the</a:t>
            </a:r>
            <a:r>
              <a:rPr lang="cs-CZ" dirty="0" smtClean="0"/>
              <a:t> </a:t>
            </a:r>
            <a:r>
              <a:rPr lang="cs-CZ" dirty="0" err="1" smtClean="0"/>
              <a:t>Czech</a:t>
            </a:r>
            <a:r>
              <a:rPr lang="cs-CZ" dirty="0" smtClean="0"/>
              <a:t> </a:t>
            </a:r>
            <a:r>
              <a:rPr lang="cs-CZ" dirty="0" err="1" smtClean="0"/>
              <a:t>Republic</a:t>
            </a:r>
            <a:endParaRPr lang="cs-CZ" dirty="0"/>
          </a:p>
        </p:txBody>
      </p:sp>
      <p:sp>
        <p:nvSpPr>
          <p:cNvPr id="3" name="Zástupný symbol pro obsah 2"/>
          <p:cNvSpPr>
            <a:spLocks noGrp="1"/>
          </p:cNvSpPr>
          <p:nvPr>
            <p:ph sz="quarter" idx="1"/>
          </p:nvPr>
        </p:nvSpPr>
        <p:spPr/>
        <p:txBody>
          <a:bodyPr>
            <a:normAutofit/>
          </a:bodyPr>
          <a:lstStyle/>
          <a:p>
            <a:r>
              <a:rPr lang="en-US" sz="1800" dirty="0" smtClean="0"/>
              <a:t>number 22 among the top 25 countries producing </a:t>
            </a:r>
            <a:r>
              <a:rPr lang="en-US" sz="1800" dirty="0" err="1" smtClean="0"/>
              <a:t>bioethanol</a:t>
            </a:r>
            <a:r>
              <a:rPr lang="en-US" sz="1800" dirty="0" smtClean="0"/>
              <a:t> with its 280 mil. liters (73.98 mil. gallons) and number 25 among the top countries producing biodiesel with its 459.77 mil. liters (121.47 mil. Gallons)</a:t>
            </a:r>
            <a:r>
              <a:rPr lang="cs-CZ" sz="1800" dirty="0" smtClean="0"/>
              <a:t> (</a:t>
            </a:r>
            <a:r>
              <a:rPr lang="en-US" sz="1800" dirty="0" smtClean="0"/>
              <a:t>Global </a:t>
            </a:r>
            <a:r>
              <a:rPr lang="en-US" sz="1800" dirty="0" err="1" smtClean="0"/>
              <a:t>Biofuels</a:t>
            </a:r>
            <a:r>
              <a:rPr lang="en-US" sz="1800" dirty="0" smtClean="0"/>
              <a:t> Center</a:t>
            </a:r>
            <a:r>
              <a:rPr lang="cs-CZ" sz="1800" dirty="0" smtClean="0"/>
              <a:t>)</a:t>
            </a:r>
          </a:p>
          <a:p>
            <a:endParaRPr lang="cs-CZ" sz="2400" dirty="0" smtClean="0"/>
          </a:p>
        </p:txBody>
      </p:sp>
      <p:graphicFrame>
        <p:nvGraphicFramePr>
          <p:cNvPr id="6" name="Graf 5"/>
          <p:cNvGraphicFramePr/>
          <p:nvPr/>
        </p:nvGraphicFramePr>
        <p:xfrm>
          <a:off x="-180528" y="2204864"/>
          <a:ext cx="6372201" cy="39738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p:nvPr/>
        </p:nvGraphicFramePr>
        <p:xfrm>
          <a:off x="6119664" y="2276872"/>
          <a:ext cx="3024336" cy="39658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 </a:t>
            </a:r>
            <a:r>
              <a:rPr lang="cs-CZ" dirty="0" err="1" smtClean="0"/>
              <a:t>Biofuels</a:t>
            </a:r>
            <a:r>
              <a:rPr lang="cs-CZ" dirty="0" smtClean="0"/>
              <a:t> in </a:t>
            </a:r>
            <a:r>
              <a:rPr lang="cs-CZ" dirty="0" err="1" smtClean="0"/>
              <a:t>the</a:t>
            </a:r>
            <a:r>
              <a:rPr lang="cs-CZ" dirty="0" smtClean="0"/>
              <a:t> </a:t>
            </a:r>
            <a:r>
              <a:rPr lang="cs-CZ" dirty="0" err="1" smtClean="0"/>
              <a:t>Czech</a:t>
            </a:r>
            <a:r>
              <a:rPr lang="cs-CZ" dirty="0" smtClean="0"/>
              <a:t> </a:t>
            </a:r>
            <a:r>
              <a:rPr lang="cs-CZ" dirty="0" err="1" smtClean="0"/>
              <a:t>Republic</a:t>
            </a:r>
            <a:endParaRPr lang="cs-CZ" dirty="0"/>
          </a:p>
        </p:txBody>
      </p:sp>
      <p:sp>
        <p:nvSpPr>
          <p:cNvPr id="3" name="Zástupný symbol pro obsah 2"/>
          <p:cNvSpPr>
            <a:spLocks noGrp="1"/>
          </p:cNvSpPr>
          <p:nvPr>
            <p:ph sz="quarter" idx="1"/>
          </p:nvPr>
        </p:nvSpPr>
        <p:spPr>
          <a:xfrm>
            <a:off x="457200" y="1219200"/>
            <a:ext cx="5338936" cy="4937760"/>
          </a:xfrm>
        </p:spPr>
        <p:txBody>
          <a:bodyPr/>
          <a:lstStyle/>
          <a:p>
            <a:r>
              <a:rPr lang="cs-CZ" dirty="0" smtClean="0"/>
              <a:t>14 </a:t>
            </a:r>
            <a:r>
              <a:rPr lang="cs-CZ" dirty="0" err="1" smtClean="0"/>
              <a:t>plants</a:t>
            </a:r>
            <a:r>
              <a:rPr lang="cs-CZ" dirty="0" smtClean="0"/>
              <a:t> </a:t>
            </a:r>
            <a:r>
              <a:rPr lang="cs-CZ" dirty="0" err="1" smtClean="0"/>
              <a:t>producing</a:t>
            </a:r>
            <a:r>
              <a:rPr lang="cs-CZ" dirty="0" smtClean="0"/>
              <a:t> </a:t>
            </a:r>
            <a:r>
              <a:rPr lang="cs-CZ" dirty="0" err="1" smtClean="0"/>
              <a:t>biodiesel</a:t>
            </a:r>
            <a:r>
              <a:rPr lang="cs-CZ" dirty="0" smtClean="0"/>
              <a:t> </a:t>
            </a:r>
            <a:r>
              <a:rPr lang="cs-CZ" dirty="0" err="1" smtClean="0"/>
              <a:t>or</a:t>
            </a:r>
            <a:r>
              <a:rPr lang="cs-CZ" dirty="0" smtClean="0"/>
              <a:t> </a:t>
            </a:r>
            <a:r>
              <a:rPr lang="cs-CZ" dirty="0" err="1" smtClean="0"/>
              <a:t>bioethanol</a:t>
            </a:r>
            <a:endParaRPr lang="cs-CZ" dirty="0" smtClean="0"/>
          </a:p>
          <a:p>
            <a:r>
              <a:rPr lang="en-US" dirty="0" smtClean="0"/>
              <a:t>197,988 </a:t>
            </a:r>
            <a:r>
              <a:rPr lang="en-US" dirty="0" err="1" smtClean="0"/>
              <a:t>tonnes</a:t>
            </a:r>
            <a:r>
              <a:rPr lang="en-US" dirty="0" smtClean="0"/>
              <a:t> of FAME and 94,523 </a:t>
            </a:r>
            <a:r>
              <a:rPr lang="en-US" dirty="0" err="1" smtClean="0"/>
              <a:t>tonnes</a:t>
            </a:r>
            <a:r>
              <a:rPr lang="en-US" dirty="0" smtClean="0"/>
              <a:t> of </a:t>
            </a:r>
            <a:r>
              <a:rPr lang="en-US" dirty="0" err="1" smtClean="0"/>
              <a:t>bioethanol</a:t>
            </a:r>
            <a:r>
              <a:rPr lang="cs-CZ" dirty="0" smtClean="0"/>
              <a:t> in 2010</a:t>
            </a:r>
            <a:endParaRPr lang="cs-CZ" dirty="0"/>
          </a:p>
        </p:txBody>
      </p:sp>
      <p:pic>
        <p:nvPicPr>
          <p:cNvPr id="9218" name="Picture 2"/>
          <p:cNvPicPr>
            <a:picLocks noChangeAspect="1" noChangeArrowheads="1"/>
          </p:cNvPicPr>
          <p:nvPr/>
        </p:nvPicPr>
        <p:blipFill>
          <a:blip r:embed="rId2" cstate="print"/>
          <a:srcRect/>
          <a:stretch>
            <a:fillRect/>
          </a:stretch>
        </p:blipFill>
        <p:spPr bwMode="auto">
          <a:xfrm>
            <a:off x="323528" y="3789040"/>
            <a:ext cx="7416824" cy="2572502"/>
          </a:xfrm>
          <a:prstGeom prst="rect">
            <a:avLst/>
          </a:prstGeom>
          <a:noFill/>
          <a:ln w="9525">
            <a:noFill/>
            <a:miter lim="800000"/>
            <a:headEnd/>
            <a:tailEnd/>
          </a:ln>
        </p:spPr>
      </p:pic>
      <p:graphicFrame>
        <p:nvGraphicFramePr>
          <p:cNvPr id="6" name="Tabulka 5"/>
          <p:cNvGraphicFramePr>
            <a:graphicFrameLocks noGrp="1"/>
          </p:cNvGraphicFramePr>
          <p:nvPr/>
        </p:nvGraphicFramePr>
        <p:xfrm>
          <a:off x="5940152" y="1196752"/>
          <a:ext cx="3054985" cy="3017520"/>
        </p:xfrm>
        <a:graphic>
          <a:graphicData uri="http://schemas.openxmlformats.org/drawingml/2006/table">
            <a:tbl>
              <a:tblPr/>
              <a:tblGrid>
                <a:gridCol w="2068195"/>
                <a:gridCol w="986790"/>
              </a:tblGrid>
              <a:tr h="165735">
                <a:tc>
                  <a:txBody>
                    <a:bodyPr/>
                    <a:lstStyle/>
                    <a:p>
                      <a:pPr algn="just">
                        <a:lnSpc>
                          <a:spcPct val="120000"/>
                        </a:lnSpc>
                        <a:spcAft>
                          <a:spcPts val="0"/>
                        </a:spcAft>
                      </a:pPr>
                      <a:r>
                        <a:rPr lang="cs-CZ" sz="1100">
                          <a:latin typeface="Arial"/>
                          <a:ea typeface="Times New Roman"/>
                          <a:cs typeface="Arial"/>
                        </a:rPr>
                        <a:t>Firm in Czech Republic </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just">
                        <a:lnSpc>
                          <a:spcPct val="120000"/>
                        </a:lnSpc>
                        <a:spcAft>
                          <a:spcPts val="0"/>
                        </a:spcAft>
                      </a:pPr>
                      <a:r>
                        <a:rPr lang="cs-CZ" sz="1100">
                          <a:latin typeface="Arial"/>
                          <a:ea typeface="Times New Roman"/>
                          <a:cs typeface="Arial"/>
                        </a:rPr>
                        <a:t>Location</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56845">
                <a:tc>
                  <a:txBody>
                    <a:bodyPr/>
                    <a:lstStyle/>
                    <a:p>
                      <a:pPr algn="just">
                        <a:lnSpc>
                          <a:spcPct val="120000"/>
                        </a:lnSpc>
                        <a:spcAft>
                          <a:spcPts val="0"/>
                        </a:spcAft>
                      </a:pPr>
                      <a:r>
                        <a:rPr lang="cs-CZ" sz="1100">
                          <a:solidFill>
                            <a:srgbClr val="000000"/>
                          </a:solidFill>
                          <a:latin typeface="Arial"/>
                          <a:ea typeface="Times New Roman"/>
                          <a:cs typeface="Arial"/>
                        </a:rPr>
                        <a:t>ADW Bio</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Krahulov</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Agropodnik Domazlice</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Domazlice</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Agropodnik Jihlava</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Polna</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BIOPAL</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Kolin</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Chebio</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Karlovy Vary </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Chemopetrol</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Litvinov</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Citronelle</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 </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Cukrovary TTD/Tereos</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Dobrovice</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Ethanol Energy</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Vrdy</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Jihocesky zemedelsky Lihovar</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Blatna</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Moravsky Lihovar</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Kojetin</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PLP</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Trmice</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PREOL, a.s.</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a:solidFill>
                            <a:srgbClr val="000000"/>
                          </a:solidFill>
                          <a:latin typeface="Arial"/>
                          <a:ea typeface="Times New Roman"/>
                          <a:cs typeface="Arial"/>
                        </a:rPr>
                        <a:t>Lovosice</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lgn="just">
                        <a:lnSpc>
                          <a:spcPct val="120000"/>
                        </a:lnSpc>
                        <a:spcAft>
                          <a:spcPts val="0"/>
                        </a:spcAft>
                      </a:pPr>
                      <a:r>
                        <a:rPr lang="cs-CZ" sz="1100">
                          <a:solidFill>
                            <a:srgbClr val="000000"/>
                          </a:solidFill>
                          <a:latin typeface="Arial"/>
                          <a:ea typeface="Times New Roman"/>
                          <a:cs typeface="Arial"/>
                        </a:rPr>
                        <a:t>SWP Trading</a:t>
                      </a:r>
                      <a:endParaRPr lang="cs-CZ" sz="11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cs-CZ" sz="1100" dirty="0" err="1">
                          <a:solidFill>
                            <a:srgbClr val="000000"/>
                          </a:solidFill>
                          <a:latin typeface="Arial"/>
                          <a:ea typeface="Times New Roman"/>
                          <a:cs typeface="Arial"/>
                        </a:rPr>
                        <a:t>Horni</a:t>
                      </a:r>
                      <a:r>
                        <a:rPr lang="cs-CZ" sz="1100" dirty="0">
                          <a:solidFill>
                            <a:srgbClr val="000000"/>
                          </a:solidFill>
                          <a:latin typeface="Arial"/>
                          <a:ea typeface="Times New Roman"/>
                          <a:cs typeface="Arial"/>
                        </a:rPr>
                        <a:t> Sucha</a:t>
                      </a:r>
                      <a:endParaRPr lang="cs-CZ" sz="11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 Analysis of the relation between the </a:t>
            </a:r>
            <a:r>
              <a:rPr lang="cs-CZ" dirty="0" smtClean="0"/>
              <a:t>production </a:t>
            </a:r>
            <a:r>
              <a:rPr lang="cs-CZ" dirty="0" smtClean="0"/>
              <a:t>of biofuels and food prices</a:t>
            </a:r>
            <a:endParaRPr lang="cs-CZ" dirty="0"/>
          </a:p>
        </p:txBody>
      </p:sp>
      <p:sp>
        <p:nvSpPr>
          <p:cNvPr id="3" name="Zástupný symbol pro obsah 2"/>
          <p:cNvSpPr>
            <a:spLocks noGrp="1"/>
          </p:cNvSpPr>
          <p:nvPr>
            <p:ph sz="quarter" idx="1"/>
          </p:nvPr>
        </p:nvSpPr>
        <p:spPr/>
        <p:txBody>
          <a:bodyPr/>
          <a:lstStyle/>
          <a:p>
            <a:r>
              <a:rPr lang="en-US" sz="1800" b="1" dirty="0" smtClean="0"/>
              <a:t>P(bread) = a</a:t>
            </a:r>
            <a:r>
              <a:rPr lang="en-US" sz="1800" b="1" baseline="-25000" dirty="0" smtClean="0"/>
              <a:t>1</a:t>
            </a:r>
            <a:r>
              <a:rPr lang="en-US" sz="1800" b="1" dirty="0" smtClean="0"/>
              <a:t> UV + a</a:t>
            </a:r>
            <a:r>
              <a:rPr lang="en-US" sz="1800" b="1" baseline="-25000" dirty="0" smtClean="0"/>
              <a:t>2</a:t>
            </a:r>
            <a:r>
              <a:rPr lang="en-US" sz="1800" b="1" dirty="0" smtClean="0"/>
              <a:t>X + </a:t>
            </a:r>
            <a:r>
              <a:rPr lang="en-US" sz="1800" b="1" dirty="0" err="1" smtClean="0"/>
              <a:t>u</a:t>
            </a:r>
            <a:r>
              <a:rPr lang="en-US" sz="1800" b="1" baseline="-25000" dirty="0" err="1" smtClean="0"/>
              <a:t>t</a:t>
            </a:r>
            <a:endParaRPr lang="cs-CZ" sz="1800" dirty="0" smtClean="0"/>
          </a:p>
          <a:p>
            <a:pPr marL="1073150" lvl="1" indent="-798513">
              <a:buNone/>
            </a:pPr>
            <a:r>
              <a:rPr lang="cs-CZ" sz="1600" dirty="0" smtClean="0"/>
              <a:t>w</a:t>
            </a:r>
            <a:r>
              <a:rPr lang="en-US" sz="1600" dirty="0" smtClean="0"/>
              <a:t>here</a:t>
            </a:r>
            <a:r>
              <a:rPr lang="cs-CZ" sz="1600" dirty="0" smtClean="0"/>
              <a:t> </a:t>
            </a:r>
            <a:r>
              <a:rPr lang="en-US" sz="1600" dirty="0" smtClean="0"/>
              <a:t>P(bread) is the price of bread (or bread roll and wheat flour)</a:t>
            </a:r>
            <a:endParaRPr lang="cs-CZ" sz="1600" dirty="0" smtClean="0"/>
          </a:p>
          <a:p>
            <a:pPr marL="546100" lvl="1" indent="527050">
              <a:buNone/>
            </a:pPr>
            <a:r>
              <a:rPr lang="en-US" sz="1600" dirty="0" smtClean="0"/>
              <a:t>X is the production of </a:t>
            </a:r>
            <a:r>
              <a:rPr lang="en-US" sz="1600" dirty="0" err="1" smtClean="0"/>
              <a:t>biofuels</a:t>
            </a:r>
            <a:r>
              <a:rPr lang="en-US" sz="1600" dirty="0" smtClean="0"/>
              <a:t> in </a:t>
            </a:r>
            <a:r>
              <a:rPr lang="en-US" sz="1600" dirty="0" err="1" smtClean="0"/>
              <a:t>tonnes</a:t>
            </a:r>
            <a:r>
              <a:rPr lang="en-US" sz="1600" dirty="0" smtClean="0"/>
              <a:t>,  </a:t>
            </a:r>
            <a:endParaRPr lang="cs-CZ" sz="1600" dirty="0" smtClean="0"/>
          </a:p>
          <a:p>
            <a:pPr marL="546100" lvl="1" indent="527050">
              <a:buNone/>
            </a:pPr>
            <a:r>
              <a:rPr lang="en-US" sz="1600" dirty="0" smtClean="0"/>
              <a:t>UV is a unit vector and </a:t>
            </a:r>
            <a:endParaRPr lang="cs-CZ" sz="1600" dirty="0" smtClean="0"/>
          </a:p>
          <a:p>
            <a:pPr marL="546100" lvl="1" indent="527050">
              <a:buNone/>
            </a:pPr>
            <a:r>
              <a:rPr lang="en-US" sz="1600" dirty="0" err="1" smtClean="0"/>
              <a:t>u</a:t>
            </a:r>
            <a:r>
              <a:rPr lang="en-US" sz="1600" baseline="-25000" dirty="0" err="1" smtClean="0"/>
              <a:t>t</a:t>
            </a:r>
            <a:r>
              <a:rPr lang="en-US" sz="1600" dirty="0" smtClean="0"/>
              <a:t> is a stochastic variable (error term)</a:t>
            </a:r>
            <a:endParaRPr lang="cs-CZ" sz="1600" dirty="0" smtClean="0"/>
          </a:p>
          <a:p>
            <a:pPr lvl="1"/>
            <a:endParaRPr lang="cs-CZ" dirty="0"/>
          </a:p>
        </p:txBody>
      </p:sp>
      <p:pic>
        <p:nvPicPr>
          <p:cNvPr id="8194" name="Picture 2"/>
          <p:cNvPicPr>
            <a:picLocks noChangeAspect="1" noChangeArrowheads="1"/>
          </p:cNvPicPr>
          <p:nvPr/>
        </p:nvPicPr>
        <p:blipFill>
          <a:blip r:embed="rId2" cstate="print"/>
          <a:srcRect/>
          <a:stretch>
            <a:fillRect/>
          </a:stretch>
        </p:blipFill>
        <p:spPr bwMode="auto">
          <a:xfrm>
            <a:off x="4139952" y="2889647"/>
            <a:ext cx="4863852" cy="2483569"/>
          </a:xfrm>
          <a:prstGeom prst="rect">
            <a:avLst/>
          </a:prstGeom>
          <a:noFill/>
          <a:ln w="9525">
            <a:noFill/>
            <a:miter lim="800000"/>
            <a:headEnd/>
            <a:tailEnd/>
          </a:ln>
        </p:spPr>
      </p:pic>
      <p:graphicFrame>
        <p:nvGraphicFramePr>
          <p:cNvPr id="5" name="Graf 4"/>
          <p:cNvGraphicFramePr/>
          <p:nvPr/>
        </p:nvGraphicFramePr>
        <p:xfrm>
          <a:off x="251520" y="2852936"/>
          <a:ext cx="3851920" cy="35932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relation</a:t>
            </a:r>
            <a:r>
              <a:rPr lang="cs-CZ" dirty="0" smtClean="0"/>
              <a:t> </a:t>
            </a:r>
            <a:r>
              <a:rPr lang="cs-CZ" dirty="0" err="1" smtClean="0"/>
              <a:t>between</a:t>
            </a:r>
            <a:r>
              <a:rPr lang="cs-CZ" dirty="0" smtClean="0"/>
              <a:t> </a:t>
            </a:r>
            <a:r>
              <a:rPr lang="cs-CZ" dirty="0" err="1" smtClean="0"/>
              <a:t>the</a:t>
            </a:r>
            <a:r>
              <a:rPr lang="cs-CZ" dirty="0" smtClean="0"/>
              <a:t> </a:t>
            </a:r>
            <a:r>
              <a:rPr lang="cs-CZ" dirty="0" err="1" smtClean="0"/>
              <a:t>production</a:t>
            </a:r>
            <a:r>
              <a:rPr lang="cs-CZ" dirty="0" smtClean="0"/>
              <a:t> </a:t>
            </a:r>
            <a:r>
              <a:rPr lang="cs-CZ" dirty="0" err="1" smtClean="0"/>
              <a:t>of</a:t>
            </a:r>
            <a:r>
              <a:rPr lang="cs-CZ" dirty="0" smtClean="0"/>
              <a:t> </a:t>
            </a:r>
            <a:r>
              <a:rPr lang="cs-CZ" dirty="0" err="1" smtClean="0"/>
              <a:t>biofuels</a:t>
            </a:r>
            <a:r>
              <a:rPr lang="cs-CZ" dirty="0" smtClean="0"/>
              <a:t> </a:t>
            </a:r>
            <a:r>
              <a:rPr lang="cs-CZ" dirty="0" err="1" smtClean="0"/>
              <a:t>and</a:t>
            </a:r>
            <a:r>
              <a:rPr lang="cs-CZ" dirty="0" smtClean="0"/>
              <a:t> </a:t>
            </a:r>
            <a:r>
              <a:rPr lang="cs-CZ" dirty="0" err="1" smtClean="0"/>
              <a:t>food</a:t>
            </a:r>
            <a:r>
              <a:rPr lang="cs-CZ" dirty="0" smtClean="0"/>
              <a:t> </a:t>
            </a:r>
            <a:r>
              <a:rPr lang="cs-CZ" dirty="0" err="1" smtClean="0"/>
              <a:t>prices</a:t>
            </a:r>
            <a:endParaRPr lang="cs-CZ" dirty="0"/>
          </a:p>
        </p:txBody>
      </p:sp>
      <p:sp>
        <p:nvSpPr>
          <p:cNvPr id="3" name="Zástupný symbol pro obsah 2"/>
          <p:cNvSpPr>
            <a:spLocks noGrp="1"/>
          </p:cNvSpPr>
          <p:nvPr>
            <p:ph sz="quarter" idx="1"/>
          </p:nvPr>
        </p:nvSpPr>
        <p:spPr/>
        <p:txBody>
          <a:bodyPr>
            <a:normAutofit/>
          </a:bodyPr>
          <a:lstStyle/>
          <a:p>
            <a:r>
              <a:rPr lang="cs-CZ" dirty="0" err="1" smtClean="0"/>
              <a:t>Austria</a:t>
            </a:r>
            <a:endParaRPr lang="cs-CZ" dirty="0" smtClean="0"/>
          </a:p>
          <a:p>
            <a:pPr lvl="1"/>
            <a:r>
              <a:rPr lang="en-US" sz="2500" b="1" dirty="0" smtClean="0"/>
              <a:t>P(barley) = 62.59 + 0.0005541X,</a:t>
            </a:r>
            <a:endParaRPr lang="cs-CZ" sz="2500" dirty="0" smtClean="0"/>
          </a:p>
          <a:p>
            <a:pPr lvl="1"/>
            <a:r>
              <a:rPr lang="en-US" sz="2500" dirty="0" smtClean="0"/>
              <a:t>where P is the price of barley in US dollars per </a:t>
            </a:r>
            <a:r>
              <a:rPr lang="en-US" sz="2500" dirty="0" err="1" smtClean="0"/>
              <a:t>tonne</a:t>
            </a:r>
            <a:r>
              <a:rPr lang="en-US" sz="2500" dirty="0" smtClean="0"/>
              <a:t> in the Austrian market and X is the production of biodiesel in Austria in </a:t>
            </a:r>
            <a:r>
              <a:rPr lang="en-US" sz="2500" dirty="0" err="1" smtClean="0"/>
              <a:t>tonnes</a:t>
            </a:r>
            <a:r>
              <a:rPr lang="en-US" sz="2500" dirty="0" smtClean="0"/>
              <a:t>. The parameter 0.0005541 means that an increase in the production of biodiesel of 1 </a:t>
            </a:r>
            <a:r>
              <a:rPr lang="en-US" sz="2500" dirty="0" err="1" smtClean="0"/>
              <a:t>tonne</a:t>
            </a:r>
            <a:r>
              <a:rPr lang="en-US" sz="2500" dirty="0" smtClean="0"/>
              <a:t> causes an increase of the price of barley by 0.0005541 USD/t. </a:t>
            </a:r>
            <a:endParaRPr lang="cs-CZ" sz="2500" dirty="0" smtClean="0"/>
          </a:p>
          <a:p>
            <a:pPr lvl="1"/>
            <a:r>
              <a:rPr lang="en-US" sz="2500" dirty="0" smtClean="0"/>
              <a:t>In the equation with the </a:t>
            </a:r>
            <a:r>
              <a:rPr lang="en-US" sz="2500" b="1" dirty="0" smtClean="0"/>
              <a:t>price of wheat </a:t>
            </a:r>
            <a:r>
              <a:rPr lang="en-US" sz="2500" dirty="0" smtClean="0"/>
              <a:t>in USD/t the parameter a</a:t>
            </a:r>
            <a:r>
              <a:rPr lang="en-US" sz="2500" baseline="-25000" dirty="0" smtClean="0"/>
              <a:t>2</a:t>
            </a:r>
            <a:r>
              <a:rPr lang="en-US" sz="2500" dirty="0" smtClean="0"/>
              <a:t> was estimated to </a:t>
            </a:r>
            <a:r>
              <a:rPr lang="cs-CZ" sz="2500" dirty="0" smtClean="0"/>
              <a:t>0.000673298 </a:t>
            </a:r>
            <a:r>
              <a:rPr lang="cs-CZ" sz="2500" dirty="0" err="1" smtClean="0"/>
              <a:t>and</a:t>
            </a:r>
            <a:r>
              <a:rPr lang="cs-CZ" sz="2500" dirty="0" smtClean="0"/>
              <a:t> </a:t>
            </a:r>
            <a:r>
              <a:rPr lang="cs-CZ" sz="2500" dirty="0" err="1" smtClean="0"/>
              <a:t>the</a:t>
            </a:r>
            <a:r>
              <a:rPr lang="cs-CZ" sz="2500" dirty="0" smtClean="0"/>
              <a:t> </a:t>
            </a:r>
            <a:r>
              <a:rPr lang="cs-CZ" sz="2500" dirty="0" err="1" smtClean="0"/>
              <a:t>constant</a:t>
            </a:r>
            <a:r>
              <a:rPr lang="cs-CZ" sz="2500" dirty="0" smtClean="0"/>
              <a:t> </a:t>
            </a:r>
            <a:r>
              <a:rPr lang="cs-CZ" sz="2500" dirty="0" err="1" smtClean="0"/>
              <a:t>was</a:t>
            </a:r>
            <a:r>
              <a:rPr lang="cs-CZ" sz="2500" dirty="0" smtClean="0"/>
              <a:t> 67.007</a:t>
            </a:r>
            <a:r>
              <a:rPr lang="en-US" sz="2500" dirty="0" smtClean="0"/>
              <a:t>.</a:t>
            </a:r>
            <a:r>
              <a:rPr lang="cs-CZ" sz="2500" dirty="0" smtClean="0"/>
              <a:t> </a:t>
            </a:r>
          </a:p>
          <a:p>
            <a:pPr lvl="1"/>
            <a:endParaRPr lang="cs-CZ" sz="2900" dirty="0" smtClean="0"/>
          </a:p>
          <a:p>
            <a:pPr lvl="1"/>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Outline</a:t>
            </a:r>
            <a:endParaRPr lang="cs-CZ" dirty="0"/>
          </a:p>
        </p:txBody>
      </p:sp>
      <p:sp>
        <p:nvSpPr>
          <p:cNvPr id="3" name="Zástupný symbol pro obsah 2"/>
          <p:cNvSpPr>
            <a:spLocks noGrp="1"/>
          </p:cNvSpPr>
          <p:nvPr>
            <p:ph sz="quarter" idx="1"/>
          </p:nvPr>
        </p:nvSpPr>
        <p:spPr/>
        <p:txBody>
          <a:bodyPr>
            <a:normAutofit/>
          </a:bodyPr>
          <a:lstStyle/>
          <a:p>
            <a:r>
              <a:rPr lang="cs-CZ" dirty="0" smtClean="0"/>
              <a:t>1</a:t>
            </a:r>
            <a:r>
              <a:rPr lang="cs-CZ" dirty="0" smtClean="0"/>
              <a:t>.  </a:t>
            </a:r>
            <a:r>
              <a:rPr lang="de-AT" dirty="0" smtClean="0"/>
              <a:t>	</a:t>
            </a:r>
            <a:r>
              <a:rPr lang="cs-CZ" dirty="0" smtClean="0"/>
              <a:t>Introduction </a:t>
            </a:r>
            <a:r>
              <a:rPr lang="cs-CZ" dirty="0" smtClean="0"/>
              <a:t>to the issue</a:t>
            </a:r>
          </a:p>
          <a:p>
            <a:r>
              <a:rPr lang="cs-CZ" dirty="0" smtClean="0"/>
              <a:t>II.   </a:t>
            </a:r>
            <a:r>
              <a:rPr lang="de-AT" dirty="0" smtClean="0"/>
              <a:t>	I</a:t>
            </a:r>
            <a:r>
              <a:rPr lang="cs-CZ" baseline="30000" dirty="0" smtClean="0"/>
              <a:t>st</a:t>
            </a:r>
            <a:r>
              <a:rPr lang="cs-CZ" dirty="0" smtClean="0"/>
              <a:t> </a:t>
            </a:r>
            <a:r>
              <a:rPr lang="cs-CZ" dirty="0" smtClean="0"/>
              <a:t>and 2</a:t>
            </a:r>
            <a:r>
              <a:rPr lang="cs-CZ" baseline="30000" dirty="0" smtClean="0"/>
              <a:t>nd</a:t>
            </a:r>
            <a:r>
              <a:rPr lang="cs-CZ" dirty="0" smtClean="0"/>
              <a:t> generation of biofuels – pros and cons</a:t>
            </a:r>
          </a:p>
          <a:p>
            <a:r>
              <a:rPr lang="cs-CZ" dirty="0" smtClean="0"/>
              <a:t>III.  </a:t>
            </a:r>
            <a:r>
              <a:rPr lang="de-AT" dirty="0" smtClean="0"/>
              <a:t>	</a:t>
            </a:r>
            <a:r>
              <a:rPr lang="cs-CZ" dirty="0" smtClean="0"/>
              <a:t>Food </a:t>
            </a:r>
            <a:r>
              <a:rPr lang="cs-CZ" dirty="0" smtClean="0"/>
              <a:t>crisis</a:t>
            </a:r>
          </a:p>
          <a:p>
            <a:r>
              <a:rPr lang="cs-CZ" dirty="0" smtClean="0"/>
              <a:t>IV.  </a:t>
            </a:r>
            <a:r>
              <a:rPr lang="de-AT" dirty="0" smtClean="0"/>
              <a:t>	</a:t>
            </a:r>
            <a:r>
              <a:rPr lang="cs-CZ" dirty="0" smtClean="0"/>
              <a:t>Biofuels </a:t>
            </a:r>
            <a:r>
              <a:rPr lang="cs-CZ" dirty="0" smtClean="0"/>
              <a:t>in Austria</a:t>
            </a:r>
          </a:p>
          <a:p>
            <a:r>
              <a:rPr lang="cs-CZ" dirty="0" smtClean="0"/>
              <a:t>V.   </a:t>
            </a:r>
            <a:r>
              <a:rPr lang="de-AT" dirty="0" smtClean="0"/>
              <a:t>	</a:t>
            </a:r>
            <a:r>
              <a:rPr lang="cs-CZ" dirty="0" smtClean="0"/>
              <a:t>Biofuels </a:t>
            </a:r>
            <a:r>
              <a:rPr lang="cs-CZ" dirty="0" smtClean="0"/>
              <a:t>in the Czech Republic</a:t>
            </a:r>
          </a:p>
          <a:p>
            <a:r>
              <a:rPr lang="cs-CZ" dirty="0" smtClean="0"/>
              <a:t>VI.  </a:t>
            </a:r>
            <a:r>
              <a:rPr lang="de-AT" dirty="0" smtClean="0"/>
              <a:t>	</a:t>
            </a:r>
            <a:r>
              <a:rPr lang="cs-CZ" dirty="0" smtClean="0"/>
              <a:t>Analysis </a:t>
            </a:r>
            <a:r>
              <a:rPr lang="cs-CZ" dirty="0" smtClean="0"/>
              <a:t>of the relation between the production of </a:t>
            </a:r>
            <a:r>
              <a:rPr lang="de-AT" dirty="0" smtClean="0"/>
              <a:t>	</a:t>
            </a:r>
            <a:r>
              <a:rPr lang="cs-CZ" dirty="0" smtClean="0"/>
              <a:t>biofuels </a:t>
            </a:r>
            <a:r>
              <a:rPr lang="cs-CZ" dirty="0" smtClean="0"/>
              <a:t>and food prices</a:t>
            </a:r>
          </a:p>
          <a:p>
            <a:r>
              <a:rPr lang="cs-CZ" dirty="0" smtClean="0"/>
              <a:t>VII. </a:t>
            </a:r>
            <a:r>
              <a:rPr lang="de-AT" dirty="0" smtClean="0"/>
              <a:t>	</a:t>
            </a:r>
            <a:r>
              <a:rPr lang="en-US" dirty="0" smtClean="0"/>
              <a:t>Discussion </a:t>
            </a:r>
            <a:r>
              <a:rPr lang="en-US" dirty="0" smtClean="0"/>
              <a:t>of results and future perspectives</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relation</a:t>
            </a:r>
            <a:r>
              <a:rPr lang="cs-CZ" dirty="0" smtClean="0"/>
              <a:t> </a:t>
            </a:r>
            <a:r>
              <a:rPr lang="cs-CZ" dirty="0" err="1" smtClean="0"/>
              <a:t>between</a:t>
            </a:r>
            <a:r>
              <a:rPr lang="cs-CZ" dirty="0" smtClean="0"/>
              <a:t> </a:t>
            </a:r>
            <a:r>
              <a:rPr lang="cs-CZ" dirty="0" err="1" smtClean="0"/>
              <a:t>the</a:t>
            </a:r>
            <a:r>
              <a:rPr lang="cs-CZ" dirty="0" smtClean="0"/>
              <a:t> </a:t>
            </a:r>
            <a:r>
              <a:rPr lang="cs-CZ" dirty="0" err="1" smtClean="0"/>
              <a:t>production</a:t>
            </a:r>
            <a:r>
              <a:rPr lang="cs-CZ" dirty="0" smtClean="0"/>
              <a:t> </a:t>
            </a:r>
            <a:r>
              <a:rPr lang="cs-CZ" dirty="0" err="1" smtClean="0"/>
              <a:t>of</a:t>
            </a:r>
            <a:r>
              <a:rPr lang="cs-CZ" dirty="0" smtClean="0"/>
              <a:t> </a:t>
            </a:r>
            <a:r>
              <a:rPr lang="cs-CZ" dirty="0" err="1" smtClean="0"/>
              <a:t>biofuels</a:t>
            </a:r>
            <a:r>
              <a:rPr lang="cs-CZ" dirty="0" smtClean="0"/>
              <a:t> </a:t>
            </a:r>
            <a:r>
              <a:rPr lang="cs-CZ" dirty="0" err="1" smtClean="0"/>
              <a:t>and</a:t>
            </a:r>
            <a:r>
              <a:rPr lang="cs-CZ" dirty="0" smtClean="0"/>
              <a:t> </a:t>
            </a:r>
            <a:r>
              <a:rPr lang="cs-CZ" dirty="0" err="1" smtClean="0"/>
              <a:t>food</a:t>
            </a:r>
            <a:r>
              <a:rPr lang="cs-CZ" dirty="0" smtClean="0"/>
              <a:t> </a:t>
            </a:r>
            <a:r>
              <a:rPr lang="cs-CZ" dirty="0" err="1" smtClean="0"/>
              <a:t>prices</a:t>
            </a:r>
            <a:endParaRPr lang="cs-CZ" dirty="0"/>
          </a:p>
        </p:txBody>
      </p:sp>
      <p:sp>
        <p:nvSpPr>
          <p:cNvPr id="3" name="Zástupný symbol pro obsah 2"/>
          <p:cNvSpPr>
            <a:spLocks noGrp="1"/>
          </p:cNvSpPr>
          <p:nvPr>
            <p:ph sz="quarter" idx="1"/>
          </p:nvPr>
        </p:nvSpPr>
        <p:spPr/>
        <p:txBody>
          <a:bodyPr>
            <a:normAutofit fontScale="70000" lnSpcReduction="20000"/>
          </a:bodyPr>
          <a:lstStyle/>
          <a:p>
            <a:pPr lvl="0"/>
            <a:r>
              <a:rPr lang="cs-CZ" dirty="0" err="1" smtClean="0"/>
              <a:t>Other</a:t>
            </a:r>
            <a:r>
              <a:rPr lang="cs-CZ" dirty="0" smtClean="0"/>
              <a:t> </a:t>
            </a:r>
            <a:r>
              <a:rPr lang="cs-CZ" dirty="0" err="1" smtClean="0"/>
              <a:t>results</a:t>
            </a:r>
            <a:r>
              <a:rPr lang="cs-CZ" dirty="0" smtClean="0"/>
              <a:t> </a:t>
            </a:r>
            <a:r>
              <a:rPr lang="cs-CZ" dirty="0" err="1" smtClean="0"/>
              <a:t>for</a:t>
            </a:r>
            <a:r>
              <a:rPr lang="cs-CZ" dirty="0" smtClean="0"/>
              <a:t> </a:t>
            </a:r>
            <a:r>
              <a:rPr lang="cs-CZ" dirty="0" err="1" smtClean="0"/>
              <a:t>Austria</a:t>
            </a:r>
            <a:r>
              <a:rPr lang="cs-CZ" dirty="0" smtClean="0"/>
              <a:t>:</a:t>
            </a:r>
          </a:p>
          <a:p>
            <a:pPr lvl="1"/>
            <a:r>
              <a:rPr lang="en-US" dirty="0" smtClean="0"/>
              <a:t>An increase in the production of biogas of 1 m</a:t>
            </a:r>
            <a:r>
              <a:rPr lang="en-US" baseline="30000" dirty="0" smtClean="0"/>
              <a:t>3</a:t>
            </a:r>
            <a:r>
              <a:rPr lang="en-US" dirty="0" smtClean="0"/>
              <a:t> causes an increase in the price of barley by 0.245363 USD/t </a:t>
            </a:r>
            <a:endParaRPr lang="cs-CZ" dirty="0" smtClean="0"/>
          </a:p>
          <a:p>
            <a:pPr lvl="1"/>
            <a:r>
              <a:rPr lang="en-US" dirty="0" smtClean="0"/>
              <a:t>An increase in the production of biodiesel by 1 </a:t>
            </a:r>
            <a:r>
              <a:rPr lang="en-US" dirty="0" err="1" smtClean="0"/>
              <a:t>tonne</a:t>
            </a:r>
            <a:r>
              <a:rPr lang="en-US" dirty="0" smtClean="0"/>
              <a:t> causes an decrease in the price of bread roll of -0.0014 € per piece</a:t>
            </a:r>
            <a:endParaRPr lang="cs-CZ" dirty="0" smtClean="0"/>
          </a:p>
          <a:p>
            <a:pPr lvl="1"/>
            <a:r>
              <a:rPr lang="en-US" dirty="0" smtClean="0"/>
              <a:t>An increase in the biodiesel production by 1 </a:t>
            </a:r>
            <a:r>
              <a:rPr lang="en-US" dirty="0" err="1" smtClean="0"/>
              <a:t>tonne</a:t>
            </a:r>
            <a:r>
              <a:rPr lang="en-US" dirty="0" smtClean="0"/>
              <a:t> increases the price of bread by 0.004122 € per kilo.</a:t>
            </a:r>
            <a:endParaRPr lang="cs-CZ" dirty="0" smtClean="0"/>
          </a:p>
          <a:p>
            <a:pPr lvl="1"/>
            <a:r>
              <a:rPr lang="en-US" dirty="0" smtClean="0"/>
              <a:t>An increase in the biodiesel production by 1 </a:t>
            </a:r>
            <a:r>
              <a:rPr lang="en-US" dirty="0" err="1" smtClean="0"/>
              <a:t>tonne</a:t>
            </a:r>
            <a:r>
              <a:rPr lang="en-US" dirty="0" smtClean="0"/>
              <a:t> increases the price of wheat flour  by 0.005757 € per kilo</a:t>
            </a:r>
            <a:endParaRPr lang="cs-CZ" dirty="0" smtClean="0"/>
          </a:p>
          <a:p>
            <a:pPr lvl="1"/>
            <a:r>
              <a:rPr lang="en-US" dirty="0" smtClean="0"/>
              <a:t>An increase in the production of biogas of 1 m</a:t>
            </a:r>
            <a:r>
              <a:rPr lang="en-US" baseline="30000" dirty="0" smtClean="0"/>
              <a:t>3</a:t>
            </a:r>
            <a:r>
              <a:rPr lang="en-US" dirty="0" smtClean="0"/>
              <a:t> causes an decrease in the price of bread roll of 0.02877 USD per piece</a:t>
            </a:r>
            <a:endParaRPr lang="cs-CZ" dirty="0" smtClean="0"/>
          </a:p>
          <a:p>
            <a:pPr lvl="1"/>
            <a:r>
              <a:rPr lang="en-US" dirty="0" smtClean="0"/>
              <a:t>An increase of the production of biogas of 1 m</a:t>
            </a:r>
            <a:r>
              <a:rPr lang="en-US" baseline="30000" dirty="0" smtClean="0"/>
              <a:t>3</a:t>
            </a:r>
            <a:r>
              <a:rPr lang="en-US" dirty="0" smtClean="0"/>
              <a:t> causes an increase in the price of bread of 0.001033 USD per kilo</a:t>
            </a:r>
            <a:endParaRPr lang="cs-CZ" dirty="0" smtClean="0"/>
          </a:p>
          <a:p>
            <a:pPr lvl="1"/>
            <a:r>
              <a:rPr lang="en-US" dirty="0" smtClean="0"/>
              <a:t>An increase in the production of biogas of 1 m</a:t>
            </a:r>
            <a:r>
              <a:rPr lang="en-US" baseline="30000" dirty="0" smtClean="0"/>
              <a:t>3</a:t>
            </a:r>
            <a:r>
              <a:rPr lang="en-US" dirty="0" smtClean="0"/>
              <a:t> causes an increase in the price of wheat flour of 0.000399 USD per kilo</a:t>
            </a:r>
            <a:endParaRPr lang="cs-CZ" dirty="0" smtClean="0"/>
          </a:p>
          <a:p>
            <a:pPr lvl="1"/>
            <a:r>
              <a:rPr lang="en-US" dirty="0" smtClean="0"/>
              <a:t>An increase in the production of </a:t>
            </a:r>
            <a:r>
              <a:rPr lang="en-US" dirty="0" err="1" smtClean="0"/>
              <a:t>bioethanol</a:t>
            </a:r>
            <a:r>
              <a:rPr lang="en-US" dirty="0" smtClean="0"/>
              <a:t> of 1 </a:t>
            </a:r>
            <a:r>
              <a:rPr lang="en-US" dirty="0" err="1" smtClean="0"/>
              <a:t>tonne</a:t>
            </a:r>
            <a:r>
              <a:rPr lang="en-US" dirty="0" smtClean="0"/>
              <a:t> causes an increase in the price of bread roll of 0.001446 USD per piece</a:t>
            </a:r>
            <a:endParaRPr lang="cs-CZ" dirty="0" smtClean="0"/>
          </a:p>
          <a:p>
            <a:pPr lvl="1"/>
            <a:r>
              <a:rPr lang="en-US" dirty="0" smtClean="0"/>
              <a:t>An increase in the production of </a:t>
            </a:r>
            <a:r>
              <a:rPr lang="en-US" dirty="0" err="1" smtClean="0"/>
              <a:t>bioethanol</a:t>
            </a:r>
            <a:r>
              <a:rPr lang="en-US" dirty="0" smtClean="0"/>
              <a:t> of 1 </a:t>
            </a:r>
            <a:r>
              <a:rPr lang="en-US" dirty="0" err="1" smtClean="0"/>
              <a:t>tonne</a:t>
            </a:r>
            <a:r>
              <a:rPr lang="en-US" dirty="0" smtClean="0"/>
              <a:t> causes an increase in the price of bread of 0.00385 USD per kilo</a:t>
            </a:r>
            <a:endParaRPr lang="cs-CZ" dirty="0" smtClean="0"/>
          </a:p>
          <a:p>
            <a:pPr lvl="1"/>
            <a:r>
              <a:rPr lang="en-US" dirty="0" smtClean="0"/>
              <a:t>An increase in the production of </a:t>
            </a:r>
            <a:r>
              <a:rPr lang="en-US" dirty="0" err="1" smtClean="0"/>
              <a:t>bioethanol</a:t>
            </a:r>
            <a:r>
              <a:rPr lang="en-US" dirty="0" smtClean="0"/>
              <a:t> of 1 </a:t>
            </a:r>
            <a:r>
              <a:rPr lang="en-US" dirty="0" err="1" smtClean="0"/>
              <a:t>tonne</a:t>
            </a:r>
            <a:r>
              <a:rPr lang="en-US" dirty="0" smtClean="0"/>
              <a:t> causes an increase in the price of wheat flour of 0.007009 USD per kilo</a:t>
            </a:r>
            <a:endParaRPr lang="cs-CZ" dirty="0" smtClean="0"/>
          </a:p>
          <a:p>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relation</a:t>
            </a:r>
            <a:r>
              <a:rPr lang="cs-CZ" dirty="0" smtClean="0"/>
              <a:t> </a:t>
            </a:r>
            <a:r>
              <a:rPr lang="cs-CZ" dirty="0" err="1" smtClean="0"/>
              <a:t>between</a:t>
            </a:r>
            <a:r>
              <a:rPr lang="cs-CZ" dirty="0" smtClean="0"/>
              <a:t> </a:t>
            </a:r>
            <a:r>
              <a:rPr lang="cs-CZ" dirty="0" err="1" smtClean="0"/>
              <a:t>the</a:t>
            </a:r>
            <a:r>
              <a:rPr lang="cs-CZ" dirty="0" smtClean="0"/>
              <a:t> </a:t>
            </a:r>
            <a:r>
              <a:rPr lang="cs-CZ" dirty="0" err="1" smtClean="0"/>
              <a:t>production</a:t>
            </a:r>
            <a:r>
              <a:rPr lang="cs-CZ" dirty="0" smtClean="0"/>
              <a:t> </a:t>
            </a:r>
            <a:r>
              <a:rPr lang="cs-CZ" dirty="0" err="1" smtClean="0"/>
              <a:t>of</a:t>
            </a:r>
            <a:r>
              <a:rPr lang="cs-CZ" dirty="0" smtClean="0"/>
              <a:t> </a:t>
            </a:r>
            <a:r>
              <a:rPr lang="cs-CZ" dirty="0" err="1" smtClean="0"/>
              <a:t>biofuels</a:t>
            </a:r>
            <a:r>
              <a:rPr lang="cs-CZ" dirty="0" smtClean="0"/>
              <a:t> </a:t>
            </a:r>
            <a:r>
              <a:rPr lang="cs-CZ" dirty="0" err="1" smtClean="0"/>
              <a:t>and</a:t>
            </a:r>
            <a:r>
              <a:rPr lang="cs-CZ" dirty="0" smtClean="0"/>
              <a:t> </a:t>
            </a:r>
            <a:r>
              <a:rPr lang="cs-CZ" dirty="0" err="1" smtClean="0"/>
              <a:t>food</a:t>
            </a:r>
            <a:r>
              <a:rPr lang="cs-CZ" dirty="0" smtClean="0"/>
              <a:t> </a:t>
            </a:r>
            <a:r>
              <a:rPr lang="cs-CZ" dirty="0" err="1" smtClean="0"/>
              <a:t>prices</a:t>
            </a:r>
            <a:endParaRPr lang="cs-CZ" dirty="0"/>
          </a:p>
        </p:txBody>
      </p:sp>
      <p:sp>
        <p:nvSpPr>
          <p:cNvPr id="3" name="Zástupný symbol pro obsah 2"/>
          <p:cNvSpPr>
            <a:spLocks noGrp="1"/>
          </p:cNvSpPr>
          <p:nvPr>
            <p:ph sz="quarter" idx="1"/>
          </p:nvPr>
        </p:nvSpPr>
        <p:spPr/>
        <p:txBody>
          <a:bodyPr>
            <a:normAutofit/>
          </a:bodyPr>
          <a:lstStyle/>
          <a:p>
            <a:r>
              <a:rPr lang="cs-CZ" dirty="0" err="1" smtClean="0"/>
              <a:t>Czech</a:t>
            </a:r>
            <a:r>
              <a:rPr lang="cs-CZ" dirty="0" smtClean="0"/>
              <a:t> </a:t>
            </a:r>
            <a:r>
              <a:rPr lang="cs-CZ" dirty="0" err="1" smtClean="0"/>
              <a:t>Republic</a:t>
            </a:r>
            <a:endParaRPr lang="cs-CZ" dirty="0" smtClean="0"/>
          </a:p>
          <a:p>
            <a:r>
              <a:rPr lang="en-US" b="1" dirty="0" smtClean="0"/>
              <a:t>P(barley) = 2875.92 + 0.00852748X,</a:t>
            </a:r>
            <a:endParaRPr lang="cs-CZ" dirty="0" smtClean="0"/>
          </a:p>
          <a:p>
            <a:pPr lvl="1"/>
            <a:r>
              <a:rPr lang="en-US" dirty="0" smtClean="0"/>
              <a:t>where P is the price of barley in CZK per </a:t>
            </a:r>
            <a:r>
              <a:rPr lang="en-US" dirty="0" err="1" smtClean="0"/>
              <a:t>tonne</a:t>
            </a:r>
            <a:r>
              <a:rPr lang="en-US" dirty="0" smtClean="0"/>
              <a:t> in the Czech market and X is the production of biodiesel (FAME) in the Czech Republic in </a:t>
            </a:r>
            <a:r>
              <a:rPr lang="en-US" dirty="0" err="1" smtClean="0"/>
              <a:t>tonnes</a:t>
            </a:r>
            <a:r>
              <a:rPr lang="en-US" dirty="0" smtClean="0"/>
              <a:t>. The parameter 0.00852748 means that an increase in the production of FAME of 1 </a:t>
            </a:r>
            <a:r>
              <a:rPr lang="en-US" dirty="0" err="1" smtClean="0"/>
              <a:t>tonne</a:t>
            </a:r>
            <a:r>
              <a:rPr lang="en-US" dirty="0" smtClean="0"/>
              <a:t> causes an increase in the price of barley by 0.00852748 CZK/t. </a:t>
            </a:r>
            <a:endParaRPr lang="cs-CZ" dirty="0" smtClean="0"/>
          </a:p>
          <a:p>
            <a:pPr lvl="1"/>
            <a:r>
              <a:rPr lang="en-US" dirty="0" smtClean="0"/>
              <a:t>In the equation with </a:t>
            </a:r>
            <a:r>
              <a:rPr lang="en-US" b="1" dirty="0" smtClean="0"/>
              <a:t>price of wheat </a:t>
            </a:r>
            <a:r>
              <a:rPr lang="en-US" dirty="0" smtClean="0"/>
              <a:t>in CZK/t the parameter a</a:t>
            </a:r>
            <a:r>
              <a:rPr lang="en-US" baseline="-25000" dirty="0" smtClean="0"/>
              <a:t>2</a:t>
            </a:r>
            <a:r>
              <a:rPr lang="en-US" dirty="0" smtClean="0"/>
              <a:t> was estimated to </a:t>
            </a:r>
            <a:r>
              <a:rPr lang="cs-CZ" dirty="0" smtClean="0"/>
              <a:t>0.000364147 </a:t>
            </a:r>
            <a:r>
              <a:rPr lang="cs-CZ" dirty="0" err="1" smtClean="0"/>
              <a:t>and</a:t>
            </a:r>
            <a:r>
              <a:rPr lang="cs-CZ" dirty="0" smtClean="0"/>
              <a:t> </a:t>
            </a:r>
            <a:r>
              <a:rPr lang="cs-CZ" dirty="0" err="1" smtClean="0"/>
              <a:t>the</a:t>
            </a:r>
            <a:r>
              <a:rPr lang="cs-CZ" dirty="0" smtClean="0"/>
              <a:t> </a:t>
            </a:r>
            <a:r>
              <a:rPr lang="cs-CZ" dirty="0" err="1" smtClean="0"/>
              <a:t>constant</a:t>
            </a:r>
            <a:r>
              <a:rPr lang="cs-CZ" dirty="0" smtClean="0"/>
              <a:t> </a:t>
            </a:r>
            <a:r>
              <a:rPr lang="cs-CZ" dirty="0" err="1" smtClean="0"/>
              <a:t>was</a:t>
            </a:r>
            <a:r>
              <a:rPr lang="cs-CZ" dirty="0" smtClean="0"/>
              <a:t> 105.483 (not </a:t>
            </a:r>
            <a:r>
              <a:rPr lang="cs-CZ" dirty="0" err="1" smtClean="0"/>
              <a:t>statistically</a:t>
            </a:r>
            <a:r>
              <a:rPr lang="cs-CZ" dirty="0" smtClean="0"/>
              <a:t> </a:t>
            </a:r>
            <a:r>
              <a:rPr lang="cs-CZ" dirty="0" err="1" smtClean="0"/>
              <a:t>significant</a:t>
            </a:r>
            <a:r>
              <a:rPr lang="cs-CZ" dirty="0" smtClean="0"/>
              <a:t> </a:t>
            </a:r>
            <a:r>
              <a:rPr lang="cs-CZ" dirty="0" err="1" smtClean="0"/>
              <a:t>estimations</a:t>
            </a:r>
            <a:r>
              <a:rPr lang="cs-CZ" dirty="0" smtClean="0"/>
              <a:t>)</a:t>
            </a:r>
            <a:r>
              <a:rPr lang="en-US" dirty="0" smtClean="0"/>
              <a:t> </a:t>
            </a:r>
            <a:endParaRPr lang="cs-CZ" dirty="0" smtClean="0"/>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relation</a:t>
            </a:r>
            <a:r>
              <a:rPr lang="cs-CZ" dirty="0" smtClean="0"/>
              <a:t> </a:t>
            </a:r>
            <a:r>
              <a:rPr lang="cs-CZ" dirty="0" err="1" smtClean="0"/>
              <a:t>between</a:t>
            </a:r>
            <a:r>
              <a:rPr lang="cs-CZ" dirty="0" smtClean="0"/>
              <a:t> </a:t>
            </a:r>
            <a:r>
              <a:rPr lang="cs-CZ" dirty="0" err="1" smtClean="0"/>
              <a:t>the</a:t>
            </a:r>
            <a:r>
              <a:rPr lang="cs-CZ" dirty="0" smtClean="0"/>
              <a:t> </a:t>
            </a:r>
            <a:r>
              <a:rPr lang="cs-CZ" dirty="0" err="1" smtClean="0"/>
              <a:t>production</a:t>
            </a:r>
            <a:r>
              <a:rPr lang="cs-CZ" dirty="0" smtClean="0"/>
              <a:t> </a:t>
            </a:r>
            <a:r>
              <a:rPr lang="cs-CZ" dirty="0" err="1" smtClean="0"/>
              <a:t>of</a:t>
            </a:r>
            <a:r>
              <a:rPr lang="cs-CZ" dirty="0" smtClean="0"/>
              <a:t> </a:t>
            </a:r>
            <a:r>
              <a:rPr lang="cs-CZ" dirty="0" err="1" smtClean="0"/>
              <a:t>biofuels</a:t>
            </a:r>
            <a:r>
              <a:rPr lang="cs-CZ" dirty="0" smtClean="0"/>
              <a:t> </a:t>
            </a:r>
            <a:r>
              <a:rPr lang="cs-CZ" dirty="0" err="1" smtClean="0"/>
              <a:t>and</a:t>
            </a:r>
            <a:r>
              <a:rPr lang="cs-CZ" dirty="0" smtClean="0"/>
              <a:t> </a:t>
            </a:r>
            <a:r>
              <a:rPr lang="cs-CZ" dirty="0" err="1" smtClean="0"/>
              <a:t>food</a:t>
            </a:r>
            <a:r>
              <a:rPr lang="cs-CZ" dirty="0" smtClean="0"/>
              <a:t> </a:t>
            </a:r>
            <a:r>
              <a:rPr lang="cs-CZ" dirty="0" err="1" smtClean="0"/>
              <a:t>prices</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err="1" smtClean="0"/>
              <a:t>Other</a:t>
            </a:r>
            <a:r>
              <a:rPr lang="cs-CZ" dirty="0" smtClean="0"/>
              <a:t> </a:t>
            </a:r>
            <a:r>
              <a:rPr lang="cs-CZ" dirty="0" err="1" smtClean="0"/>
              <a:t>results</a:t>
            </a:r>
            <a:r>
              <a:rPr lang="cs-CZ" dirty="0" smtClean="0"/>
              <a:t> </a:t>
            </a:r>
            <a:r>
              <a:rPr lang="cs-CZ" dirty="0" err="1" smtClean="0"/>
              <a:t>for</a:t>
            </a:r>
            <a:r>
              <a:rPr lang="cs-CZ" dirty="0" smtClean="0"/>
              <a:t> </a:t>
            </a:r>
            <a:r>
              <a:rPr lang="cs-CZ" dirty="0" err="1" smtClean="0"/>
              <a:t>the</a:t>
            </a:r>
            <a:r>
              <a:rPr lang="cs-CZ" dirty="0" smtClean="0"/>
              <a:t> </a:t>
            </a:r>
            <a:r>
              <a:rPr lang="cs-CZ" dirty="0" err="1" smtClean="0"/>
              <a:t>Czech</a:t>
            </a:r>
            <a:r>
              <a:rPr lang="cs-CZ" dirty="0" smtClean="0"/>
              <a:t> </a:t>
            </a:r>
            <a:r>
              <a:rPr lang="cs-CZ" dirty="0" err="1" smtClean="0"/>
              <a:t>Republic</a:t>
            </a:r>
            <a:r>
              <a:rPr lang="cs-CZ" dirty="0" smtClean="0"/>
              <a:t>:</a:t>
            </a:r>
          </a:p>
          <a:p>
            <a:pPr lvl="1"/>
            <a:r>
              <a:rPr lang="en-US" dirty="0" smtClean="0"/>
              <a:t>An increase in the area of rapeseed of 1 ha causes an increase in the price of barley by 0.00768267 CZK/t</a:t>
            </a:r>
            <a:endParaRPr lang="cs-CZ" dirty="0" smtClean="0"/>
          </a:p>
          <a:p>
            <a:pPr lvl="1"/>
            <a:r>
              <a:rPr lang="en-US" dirty="0" smtClean="0"/>
              <a:t>An increase in the production of biodiesel (FAME) of 1 </a:t>
            </a:r>
            <a:r>
              <a:rPr lang="en-US" dirty="0" err="1" smtClean="0"/>
              <a:t>tonne</a:t>
            </a:r>
            <a:r>
              <a:rPr lang="en-US" dirty="0" smtClean="0"/>
              <a:t> causes an increase in the price of bread roll of 0.03131 CZK per kilo</a:t>
            </a:r>
            <a:endParaRPr lang="cs-CZ" dirty="0" smtClean="0"/>
          </a:p>
          <a:p>
            <a:pPr lvl="1"/>
            <a:r>
              <a:rPr lang="en-US" dirty="0" smtClean="0"/>
              <a:t>An increase in the FAME production by 1 </a:t>
            </a:r>
            <a:r>
              <a:rPr lang="en-US" dirty="0" err="1" smtClean="0"/>
              <a:t>tonne</a:t>
            </a:r>
            <a:r>
              <a:rPr lang="en-US" dirty="0" smtClean="0"/>
              <a:t> decreases the price of wheat flour by 0.0126 CZK per kilo</a:t>
            </a:r>
            <a:endParaRPr lang="cs-CZ" dirty="0" smtClean="0"/>
          </a:p>
          <a:p>
            <a:pPr lvl="1"/>
            <a:r>
              <a:rPr lang="en-US" dirty="0" smtClean="0"/>
              <a:t>An increase in the FAME production by 1 </a:t>
            </a:r>
            <a:r>
              <a:rPr lang="en-US" dirty="0" err="1" smtClean="0"/>
              <a:t>tonne</a:t>
            </a:r>
            <a:r>
              <a:rPr lang="en-US" dirty="0" smtClean="0"/>
              <a:t> increases the price of wheat flour by 0.00010813 CZK per kilo</a:t>
            </a:r>
            <a:endParaRPr lang="cs-CZ" dirty="0" smtClean="0"/>
          </a:p>
          <a:p>
            <a:pPr lvl="1"/>
            <a:r>
              <a:rPr lang="en-US" dirty="0" smtClean="0"/>
              <a:t>An increase in the area of rape of 1 ha causes an increase in the price of bread roll of 0.030277 CZK per kilo</a:t>
            </a:r>
            <a:endParaRPr lang="cs-CZ" dirty="0" smtClean="0"/>
          </a:p>
          <a:p>
            <a:pPr lvl="1"/>
            <a:r>
              <a:rPr lang="en-US" dirty="0" smtClean="0"/>
              <a:t>An increase in the area of rape of 1 ha causes an increase in the price of wheat flour of 0.004324 CZK per kilo</a:t>
            </a:r>
            <a:endParaRPr lang="cs-CZ" dirty="0" smtClean="0"/>
          </a:p>
          <a:p>
            <a:pPr lvl="1"/>
            <a:r>
              <a:rPr lang="en-US" dirty="0" smtClean="0"/>
              <a:t>An </a:t>
            </a:r>
            <a:r>
              <a:rPr lang="en-US" dirty="0" err="1" smtClean="0"/>
              <a:t>an</a:t>
            </a:r>
            <a:r>
              <a:rPr lang="en-US" dirty="0" smtClean="0"/>
              <a:t> increase in the area of rape of 1 ha causes an increase in the price of wheat flour of </a:t>
            </a:r>
            <a:r>
              <a:rPr lang="en-US" i="1" dirty="0" smtClean="0"/>
              <a:t>0.000399</a:t>
            </a:r>
            <a:r>
              <a:rPr lang="en-US" dirty="0" smtClean="0"/>
              <a:t> USD per kilo</a:t>
            </a:r>
            <a:endParaRPr lang="cs-CZ" dirty="0" smtClean="0"/>
          </a:p>
          <a:p>
            <a:pPr lvl="1"/>
            <a:r>
              <a:rPr lang="en-US" dirty="0" smtClean="0"/>
              <a:t>An increase in the production of </a:t>
            </a:r>
            <a:r>
              <a:rPr lang="en-US" dirty="0" err="1" smtClean="0"/>
              <a:t>bioethanol</a:t>
            </a:r>
            <a:r>
              <a:rPr lang="en-US" dirty="0" smtClean="0"/>
              <a:t> of 1 </a:t>
            </a:r>
            <a:r>
              <a:rPr lang="en-US" dirty="0" err="1" smtClean="0"/>
              <a:t>tonne</a:t>
            </a:r>
            <a:r>
              <a:rPr lang="en-US" dirty="0" smtClean="0"/>
              <a:t> causes an decrease in the inflation rate of 0.02568 percentage points</a:t>
            </a:r>
            <a:endParaRPr lang="cs-CZ" dirty="0" smtClean="0"/>
          </a:p>
          <a:p>
            <a:pPr lvl="1"/>
            <a:r>
              <a:rPr lang="en-US" dirty="0" smtClean="0"/>
              <a:t>An increase in the production of biodiesel FAME of 1 </a:t>
            </a:r>
            <a:r>
              <a:rPr lang="en-US" dirty="0" err="1" smtClean="0"/>
              <a:t>tonne</a:t>
            </a:r>
            <a:r>
              <a:rPr lang="en-US" dirty="0" smtClean="0"/>
              <a:t> causes an decrease in the inflation rate of 0.000212542 percentage point</a:t>
            </a:r>
            <a:endParaRPr lang="cs-CZ" dirty="0" smtClean="0"/>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820472" cy="1116360"/>
          </a:xfrm>
        </p:spPr>
        <p:txBody>
          <a:bodyPr>
            <a:normAutofit fontScale="90000"/>
          </a:bodyPr>
          <a:lstStyle/>
          <a:p>
            <a:r>
              <a:rPr lang="cs-CZ" sz="2800" dirty="0" smtClean="0"/>
              <a:t>VI. </a:t>
            </a:r>
            <a:r>
              <a:rPr lang="cs-CZ" sz="2800" dirty="0" err="1" smtClean="0"/>
              <a:t>Analysis</a:t>
            </a:r>
            <a:r>
              <a:rPr lang="cs-CZ" sz="2800" dirty="0" smtClean="0"/>
              <a:t> </a:t>
            </a:r>
            <a:r>
              <a:rPr lang="cs-CZ" sz="2800" dirty="0" err="1" smtClean="0"/>
              <a:t>of</a:t>
            </a:r>
            <a:r>
              <a:rPr lang="cs-CZ" sz="2800" dirty="0" smtClean="0"/>
              <a:t> </a:t>
            </a:r>
            <a:r>
              <a:rPr lang="cs-CZ" sz="2800" dirty="0" err="1" smtClean="0"/>
              <a:t>the</a:t>
            </a:r>
            <a:r>
              <a:rPr lang="cs-CZ" sz="2800" dirty="0" smtClean="0"/>
              <a:t> </a:t>
            </a:r>
            <a:r>
              <a:rPr lang="cs-CZ" sz="2800" dirty="0" err="1" smtClean="0"/>
              <a:t>relation</a:t>
            </a:r>
            <a:r>
              <a:rPr lang="cs-CZ" sz="2800" dirty="0" smtClean="0"/>
              <a:t> </a:t>
            </a:r>
            <a:r>
              <a:rPr lang="cs-CZ" sz="2800" dirty="0" err="1" smtClean="0"/>
              <a:t>between</a:t>
            </a:r>
            <a:r>
              <a:rPr lang="cs-CZ" sz="2800" dirty="0" smtClean="0"/>
              <a:t> </a:t>
            </a:r>
            <a:r>
              <a:rPr lang="cs-CZ" sz="2800" dirty="0" err="1" smtClean="0"/>
              <a:t>the</a:t>
            </a:r>
            <a:r>
              <a:rPr lang="cs-CZ" sz="2800" dirty="0" smtClean="0"/>
              <a:t> </a:t>
            </a:r>
            <a:r>
              <a:rPr lang="cs-CZ" sz="2800" dirty="0" err="1" smtClean="0"/>
              <a:t>production</a:t>
            </a:r>
            <a:r>
              <a:rPr lang="cs-CZ" sz="2800" dirty="0" smtClean="0"/>
              <a:t> </a:t>
            </a:r>
            <a:r>
              <a:rPr lang="cs-CZ" sz="2800" dirty="0" err="1" smtClean="0"/>
              <a:t>of</a:t>
            </a:r>
            <a:r>
              <a:rPr lang="cs-CZ" sz="2800" dirty="0" smtClean="0"/>
              <a:t> </a:t>
            </a:r>
            <a:r>
              <a:rPr lang="cs-CZ" sz="2800" dirty="0" err="1" smtClean="0"/>
              <a:t>biofuels</a:t>
            </a:r>
            <a:r>
              <a:rPr lang="cs-CZ" sz="2800" dirty="0" smtClean="0"/>
              <a:t> </a:t>
            </a:r>
            <a:r>
              <a:rPr lang="cs-CZ" sz="2800" dirty="0" err="1" smtClean="0"/>
              <a:t>and</a:t>
            </a:r>
            <a:r>
              <a:rPr lang="cs-CZ" sz="2800" dirty="0" smtClean="0"/>
              <a:t> </a:t>
            </a:r>
            <a:r>
              <a:rPr lang="cs-CZ" sz="2800" dirty="0" err="1" smtClean="0"/>
              <a:t>food</a:t>
            </a:r>
            <a:r>
              <a:rPr lang="cs-CZ" sz="2800" dirty="0" smtClean="0"/>
              <a:t> </a:t>
            </a:r>
            <a:r>
              <a:rPr lang="cs-CZ" sz="2800" dirty="0" err="1" smtClean="0"/>
              <a:t>prices</a:t>
            </a:r>
            <a:r>
              <a:rPr lang="cs-CZ" sz="2800" dirty="0" smtClean="0"/>
              <a:t> – </a:t>
            </a:r>
            <a:r>
              <a:rPr lang="cs-CZ" sz="2800" dirty="0" err="1" smtClean="0"/>
              <a:t>conclusion</a:t>
            </a:r>
            <a:r>
              <a:rPr lang="cs-CZ" sz="2800" dirty="0" smtClean="0"/>
              <a:t> </a:t>
            </a:r>
            <a:r>
              <a:rPr lang="cs-CZ" sz="2800" dirty="0" err="1" smtClean="0"/>
              <a:t>of</a:t>
            </a:r>
            <a:r>
              <a:rPr lang="cs-CZ" sz="2800" dirty="0" smtClean="0"/>
              <a:t> </a:t>
            </a:r>
            <a:r>
              <a:rPr lang="cs-CZ" sz="2800" dirty="0" err="1" smtClean="0"/>
              <a:t>results</a:t>
            </a:r>
            <a:endParaRPr lang="cs-CZ" sz="2800" dirty="0"/>
          </a:p>
        </p:txBody>
      </p:sp>
      <p:sp>
        <p:nvSpPr>
          <p:cNvPr id="3" name="Zástupný symbol pro obsah 2"/>
          <p:cNvSpPr>
            <a:spLocks noGrp="1"/>
          </p:cNvSpPr>
          <p:nvPr>
            <p:ph sz="quarter" idx="1"/>
          </p:nvPr>
        </p:nvSpPr>
        <p:spPr/>
        <p:txBody>
          <a:bodyPr>
            <a:normAutofit/>
          </a:bodyPr>
          <a:lstStyle/>
          <a:p>
            <a:r>
              <a:rPr lang="en-US" sz="2000" dirty="0" smtClean="0"/>
              <a:t>The main conclusions from our analysis in Austria</a:t>
            </a:r>
            <a:r>
              <a:rPr lang="cs-CZ" sz="2000" dirty="0" smtClean="0"/>
              <a:t>:</a:t>
            </a:r>
            <a:r>
              <a:rPr lang="en-US" sz="2000" dirty="0" smtClean="0"/>
              <a:t> </a:t>
            </a:r>
            <a:endParaRPr lang="cs-CZ" sz="2000" dirty="0" smtClean="0"/>
          </a:p>
          <a:p>
            <a:pPr lvl="1"/>
            <a:r>
              <a:rPr lang="en-US" sz="1800" dirty="0" smtClean="0"/>
              <a:t>Biogas production has the highest influence on the price of bread roll, bread and wheat flour, but mainly on the FAO prices of barley and wheat.</a:t>
            </a:r>
            <a:endParaRPr lang="cs-CZ" sz="1800" dirty="0" smtClean="0"/>
          </a:p>
          <a:p>
            <a:pPr lvl="1"/>
            <a:r>
              <a:rPr lang="en-US" sz="1800" dirty="0" smtClean="0"/>
              <a:t>the production of  biodiesel has a very low effect on prices (even negative influence on the price of bread) </a:t>
            </a:r>
            <a:endParaRPr lang="cs-CZ" sz="1800" dirty="0" smtClean="0"/>
          </a:p>
          <a:p>
            <a:pPr lvl="1"/>
            <a:r>
              <a:rPr lang="en-US" sz="1800" dirty="0" smtClean="0"/>
              <a:t>the production of </a:t>
            </a:r>
            <a:r>
              <a:rPr lang="en-US" sz="1800" dirty="0" err="1" smtClean="0"/>
              <a:t>bioethanol</a:t>
            </a:r>
            <a:r>
              <a:rPr lang="en-US" sz="1800" dirty="0" smtClean="0"/>
              <a:t> also has an effect on prices close to zero.</a:t>
            </a:r>
            <a:endParaRPr lang="cs-CZ" sz="1800" dirty="0" smtClean="0"/>
          </a:p>
          <a:p>
            <a:pPr lvl="1"/>
            <a:r>
              <a:rPr lang="en-US" sz="1800" dirty="0" smtClean="0"/>
              <a:t>Why is the production of biogas so important? Because of the consumption in agriculture?</a:t>
            </a:r>
            <a:endParaRPr lang="cs-CZ" sz="1800" dirty="0" smtClean="0"/>
          </a:p>
          <a:p>
            <a:r>
              <a:rPr lang="en-US" sz="2000" dirty="0" smtClean="0"/>
              <a:t>The main conclusions from our analysis in the Czech Republic</a:t>
            </a:r>
            <a:r>
              <a:rPr lang="cs-CZ" sz="2000" dirty="0" smtClean="0"/>
              <a:t>:</a:t>
            </a:r>
          </a:p>
          <a:p>
            <a:pPr lvl="1"/>
            <a:r>
              <a:rPr lang="en-US" sz="1800" dirty="0" smtClean="0"/>
              <a:t>Recent monthly data of </a:t>
            </a:r>
            <a:r>
              <a:rPr lang="en-US" sz="1800" dirty="0" err="1" smtClean="0"/>
              <a:t>biofuels</a:t>
            </a:r>
            <a:r>
              <a:rPr lang="en-US" sz="1800" dirty="0" smtClean="0"/>
              <a:t> production (2006-2010) shows even negative relation to the rate of inflation, but still very close to zero</a:t>
            </a:r>
            <a:endParaRPr lang="cs-CZ" sz="1800" dirty="0" smtClean="0"/>
          </a:p>
          <a:p>
            <a:pPr lvl="1"/>
            <a:r>
              <a:rPr lang="en-US" sz="1800" dirty="0" smtClean="0"/>
              <a:t>FAME production has bigger effect on prices than the area of rape, but both very close to zero and even negative relation between the FAME production and the price of wheat flour.</a:t>
            </a:r>
            <a:endParaRPr lang="cs-CZ" sz="1800" dirty="0" smtClean="0"/>
          </a:p>
          <a:p>
            <a:endParaRPr lang="cs-CZ" sz="2100" dirty="0" smtClean="0"/>
          </a:p>
          <a:p>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VII. </a:t>
            </a:r>
            <a:r>
              <a:rPr lang="en-US" dirty="0" smtClean="0"/>
              <a:t>Discussion of results and future perspectives</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en-US" dirty="0" smtClean="0"/>
              <a:t>little positive relationship between the </a:t>
            </a:r>
            <a:r>
              <a:rPr lang="en-US" dirty="0" err="1" smtClean="0"/>
              <a:t>biofuels</a:t>
            </a:r>
            <a:r>
              <a:rPr lang="en-US" dirty="0" smtClean="0"/>
              <a:t> production and the food prices, but very close to zero</a:t>
            </a:r>
            <a:r>
              <a:rPr lang="cs-CZ" dirty="0" smtClean="0"/>
              <a:t>;</a:t>
            </a:r>
            <a:r>
              <a:rPr lang="en-US" dirty="0" smtClean="0"/>
              <a:t> </a:t>
            </a:r>
            <a:r>
              <a:rPr lang="cs-CZ" dirty="0" smtClean="0"/>
              <a:t>i</a:t>
            </a:r>
            <a:r>
              <a:rPr lang="en-US" dirty="0" smtClean="0"/>
              <a:t>n some cases </a:t>
            </a:r>
            <a:r>
              <a:rPr lang="cs-CZ" dirty="0" smtClean="0"/>
              <a:t>-</a:t>
            </a:r>
            <a:r>
              <a:rPr lang="en-US" dirty="0" smtClean="0"/>
              <a:t> even negative relationship </a:t>
            </a:r>
            <a:r>
              <a:rPr lang="cs-CZ" dirty="0" smtClean="0"/>
              <a:t>(</a:t>
            </a:r>
            <a:r>
              <a:rPr lang="en-US" dirty="0" smtClean="0"/>
              <a:t>against our hypothesis</a:t>
            </a:r>
            <a:r>
              <a:rPr lang="cs-CZ" dirty="0" smtClean="0"/>
              <a:t>)</a:t>
            </a:r>
          </a:p>
          <a:p>
            <a:r>
              <a:rPr lang="en-US" dirty="0" smtClean="0"/>
              <a:t>hard to prove the relationship between the </a:t>
            </a:r>
            <a:r>
              <a:rPr lang="en-US" dirty="0" err="1" smtClean="0"/>
              <a:t>biofuels</a:t>
            </a:r>
            <a:r>
              <a:rPr lang="en-US" dirty="0" smtClean="0"/>
              <a:t> production and food prices on the available data</a:t>
            </a:r>
            <a:r>
              <a:rPr lang="cs-CZ" dirty="0" smtClean="0"/>
              <a:t>, </a:t>
            </a:r>
            <a:r>
              <a:rPr lang="en-US" dirty="0" smtClean="0"/>
              <a:t>short time series</a:t>
            </a:r>
            <a:endParaRPr lang="cs-CZ" dirty="0" smtClean="0"/>
          </a:p>
          <a:p>
            <a:r>
              <a:rPr lang="cs-CZ" dirty="0" err="1" smtClean="0"/>
              <a:t>future</a:t>
            </a:r>
            <a:r>
              <a:rPr lang="cs-CZ" dirty="0" smtClean="0"/>
              <a:t>: </a:t>
            </a:r>
            <a:r>
              <a:rPr lang="en-US" dirty="0" smtClean="0"/>
              <a:t>2</a:t>
            </a:r>
            <a:r>
              <a:rPr lang="en-US" baseline="30000" dirty="0" smtClean="0"/>
              <a:t>nd</a:t>
            </a:r>
            <a:r>
              <a:rPr lang="en-US" dirty="0" smtClean="0"/>
              <a:t> generation </a:t>
            </a:r>
            <a:r>
              <a:rPr lang="en-US" dirty="0" err="1" smtClean="0"/>
              <a:t>biofuels</a:t>
            </a:r>
            <a:r>
              <a:rPr lang="en-US" dirty="0" smtClean="0"/>
              <a:t>, waste oils, </a:t>
            </a:r>
            <a:r>
              <a:rPr lang="en-US" dirty="0" err="1" smtClean="0"/>
              <a:t>Jatropha</a:t>
            </a:r>
            <a:r>
              <a:rPr lang="en-US" dirty="0" smtClean="0"/>
              <a:t>-based fuels and algae-based </a:t>
            </a:r>
            <a:r>
              <a:rPr lang="en-US" dirty="0" err="1" smtClean="0"/>
              <a:t>biofuels</a:t>
            </a:r>
            <a:endParaRPr lang="cs-CZ" dirty="0" smtClean="0"/>
          </a:p>
          <a:p>
            <a:r>
              <a:rPr lang="en-GB" dirty="0" smtClean="0"/>
              <a:t>“</a:t>
            </a:r>
            <a:r>
              <a:rPr lang="en-GB" i="1" dirty="0" smtClean="0"/>
              <a:t>A pullout of fossil fuels can’t be achieved if we don’t think about our mobility needs. It will just replace one unsuitable solution for another. </a:t>
            </a:r>
            <a:r>
              <a:rPr lang="cs-CZ" i="1" dirty="0" smtClean="0"/>
              <a:t> </a:t>
            </a:r>
            <a:r>
              <a:rPr lang="en-GB" i="1" dirty="0" smtClean="0"/>
              <a:t>We need to reduce our overall consumption and use of fuels if we want to pursue a sustainable strategy</a:t>
            </a:r>
            <a:r>
              <a:rPr lang="en-GB" dirty="0" smtClean="0"/>
              <a:t>.”   </a:t>
            </a:r>
            <a:r>
              <a:rPr lang="de-AT" sz="2200" dirty="0" smtClean="0"/>
              <a:t>(Putzer 2010, p. 85/86)</a:t>
            </a:r>
            <a:endParaRPr lang="cs-CZ" sz="2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cs-CZ" dirty="0" smtClean="0"/>
              <a:t>VII. </a:t>
            </a:r>
            <a:r>
              <a:rPr lang="en-US" dirty="0" smtClean="0"/>
              <a:t>Discussion of results and future perspectives</a:t>
            </a:r>
            <a:endParaRPr lang="cs-CZ" dirty="0" smtClean="0"/>
          </a:p>
        </p:txBody>
      </p:sp>
      <p:sp>
        <p:nvSpPr>
          <p:cNvPr id="52227" name="Rectangle 3"/>
          <p:cNvSpPr>
            <a:spLocks noGrp="1" noChangeArrowheads="1"/>
          </p:cNvSpPr>
          <p:nvPr>
            <p:ph sz="quarter" idx="1"/>
          </p:nvPr>
        </p:nvSpPr>
        <p:spPr/>
        <p:txBody>
          <a:bodyPr/>
          <a:lstStyle/>
          <a:p>
            <a:pPr eaLnBrk="1" hangingPunct="1"/>
            <a:endParaRPr lang="cs-CZ" smtClean="0"/>
          </a:p>
        </p:txBody>
      </p:sp>
      <p:pic>
        <p:nvPicPr>
          <p:cNvPr id="52228" name="Picture 5" descr="biofuels_compare"/>
          <p:cNvPicPr>
            <a:picLocks noChangeAspect="1" noChangeArrowheads="1"/>
          </p:cNvPicPr>
          <p:nvPr/>
        </p:nvPicPr>
        <p:blipFill>
          <a:blip r:embed="rId2" cstate="print"/>
          <a:srcRect/>
          <a:stretch>
            <a:fillRect/>
          </a:stretch>
        </p:blipFill>
        <p:spPr bwMode="auto">
          <a:xfrm>
            <a:off x="395536" y="1196752"/>
            <a:ext cx="8316416" cy="4928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sz="quarter"/>
          </p:nvPr>
        </p:nvSpPr>
        <p:spPr/>
        <p:txBody>
          <a:bodyPr/>
          <a:lstStyle/>
          <a:p>
            <a:pPr eaLnBrk="1" hangingPunct="1"/>
            <a:endParaRPr lang="cs-CZ" smtClean="0"/>
          </a:p>
        </p:txBody>
      </p:sp>
      <p:sp>
        <p:nvSpPr>
          <p:cNvPr id="63491" name="Rectangle 5"/>
          <p:cNvSpPr>
            <a:spLocks noGrp="1" noChangeArrowheads="1"/>
          </p:cNvSpPr>
          <p:nvPr>
            <p:ph sz="quarter" idx="1"/>
          </p:nvPr>
        </p:nvSpPr>
        <p:spPr/>
        <p:txBody>
          <a:bodyPr/>
          <a:lstStyle/>
          <a:p>
            <a:pPr eaLnBrk="1" hangingPunct="1"/>
            <a:endParaRPr lang="cs-CZ" sz="2100" smtClean="0"/>
          </a:p>
        </p:txBody>
      </p:sp>
      <p:sp>
        <p:nvSpPr>
          <p:cNvPr id="63492" name="Rectangle 6"/>
          <p:cNvSpPr>
            <a:spLocks noGrp="1" noChangeArrowheads="1"/>
          </p:cNvSpPr>
          <p:nvPr>
            <p:ph sz="quarter" idx="2"/>
          </p:nvPr>
        </p:nvSpPr>
        <p:spPr/>
        <p:txBody>
          <a:bodyPr/>
          <a:lstStyle/>
          <a:p>
            <a:pPr eaLnBrk="1" hangingPunct="1"/>
            <a:endParaRPr lang="cs-CZ" sz="2100" smtClean="0"/>
          </a:p>
        </p:txBody>
      </p:sp>
      <p:sp>
        <p:nvSpPr>
          <p:cNvPr id="63493" name="Rectangle 7"/>
          <p:cNvSpPr>
            <a:spLocks noGrp="1" noChangeArrowheads="1"/>
          </p:cNvSpPr>
          <p:nvPr>
            <p:ph sz="quarter" idx="3"/>
          </p:nvPr>
        </p:nvSpPr>
        <p:spPr/>
        <p:txBody>
          <a:bodyPr/>
          <a:lstStyle/>
          <a:p>
            <a:pPr eaLnBrk="1" hangingPunct="1"/>
            <a:endParaRPr lang="cs-CZ" sz="2100" dirty="0" smtClean="0"/>
          </a:p>
        </p:txBody>
      </p:sp>
      <p:sp>
        <p:nvSpPr>
          <p:cNvPr id="63494" name="Rectangle 8"/>
          <p:cNvSpPr>
            <a:spLocks noGrp="1" noChangeArrowheads="1"/>
          </p:cNvSpPr>
          <p:nvPr>
            <p:ph sz="quarter" idx="4"/>
          </p:nvPr>
        </p:nvSpPr>
        <p:spPr/>
        <p:txBody>
          <a:bodyPr/>
          <a:lstStyle/>
          <a:p>
            <a:pPr eaLnBrk="1" hangingPunct="1"/>
            <a:endParaRPr lang="cs-CZ" sz="2100" smtClean="0"/>
          </a:p>
        </p:txBody>
      </p:sp>
      <p:pic>
        <p:nvPicPr>
          <p:cNvPr id="63495" name="Picture 10" descr="algae-2"/>
          <p:cNvPicPr>
            <a:picLocks noChangeAspect="1" noChangeArrowheads="1"/>
          </p:cNvPicPr>
          <p:nvPr/>
        </p:nvPicPr>
        <p:blipFill>
          <a:blip r:embed="rId2" cstate="print"/>
          <a:srcRect/>
          <a:stretch>
            <a:fillRect/>
          </a:stretch>
        </p:blipFill>
        <p:spPr bwMode="auto">
          <a:xfrm>
            <a:off x="0" y="571480"/>
            <a:ext cx="3276600" cy="2795588"/>
          </a:xfrm>
          <a:prstGeom prst="rect">
            <a:avLst/>
          </a:prstGeom>
          <a:noFill/>
          <a:ln w="9525">
            <a:noFill/>
            <a:miter lim="800000"/>
            <a:headEnd/>
            <a:tailEnd/>
          </a:ln>
        </p:spPr>
      </p:pic>
      <p:pic>
        <p:nvPicPr>
          <p:cNvPr id="63496" name="Picture 12" descr="04280904-09AlgalBiofuels02_l"/>
          <p:cNvPicPr>
            <a:picLocks noChangeAspect="1" noChangeArrowheads="1"/>
          </p:cNvPicPr>
          <p:nvPr/>
        </p:nvPicPr>
        <p:blipFill>
          <a:blip r:embed="rId3" cstate="print"/>
          <a:srcRect/>
          <a:stretch>
            <a:fillRect/>
          </a:stretch>
        </p:blipFill>
        <p:spPr bwMode="auto">
          <a:xfrm>
            <a:off x="3225878" y="214290"/>
            <a:ext cx="5918122" cy="3000396"/>
          </a:xfrm>
          <a:prstGeom prst="rect">
            <a:avLst/>
          </a:prstGeom>
          <a:noFill/>
          <a:ln w="9525">
            <a:noFill/>
            <a:miter lim="800000"/>
            <a:headEnd/>
            <a:tailEnd/>
          </a:ln>
        </p:spPr>
      </p:pic>
      <p:pic>
        <p:nvPicPr>
          <p:cNvPr id="63497" name="Picture 14" descr="algae"/>
          <p:cNvPicPr>
            <a:picLocks noChangeAspect="1" noChangeArrowheads="1"/>
          </p:cNvPicPr>
          <p:nvPr/>
        </p:nvPicPr>
        <p:blipFill>
          <a:blip r:embed="rId4" cstate="print"/>
          <a:srcRect/>
          <a:stretch>
            <a:fillRect/>
          </a:stretch>
        </p:blipFill>
        <p:spPr bwMode="auto">
          <a:xfrm>
            <a:off x="285720" y="3857628"/>
            <a:ext cx="4067175" cy="2819400"/>
          </a:xfrm>
          <a:prstGeom prst="rect">
            <a:avLst/>
          </a:prstGeom>
          <a:noFill/>
          <a:ln w="9525">
            <a:noFill/>
            <a:miter lim="800000"/>
            <a:headEnd/>
            <a:tailEnd/>
          </a:ln>
        </p:spPr>
      </p:pic>
      <p:pic>
        <p:nvPicPr>
          <p:cNvPr id="63498" name="Picture 16" descr="100421_18d"/>
          <p:cNvPicPr>
            <a:picLocks noChangeAspect="1" noChangeArrowheads="1"/>
          </p:cNvPicPr>
          <p:nvPr/>
        </p:nvPicPr>
        <p:blipFill>
          <a:blip r:embed="rId5" cstate="print"/>
          <a:srcRect/>
          <a:stretch>
            <a:fillRect/>
          </a:stretch>
        </p:blipFill>
        <p:spPr bwMode="auto">
          <a:xfrm>
            <a:off x="3995738" y="3571876"/>
            <a:ext cx="5148262" cy="2803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558800"/>
          </a:xfrm>
        </p:spPr>
        <p:txBody>
          <a:bodyPr>
            <a:normAutofit/>
          </a:bodyPr>
          <a:lstStyle/>
          <a:p>
            <a:pPr eaLnBrk="1" hangingPunct="1"/>
            <a:r>
              <a:rPr lang="de-AT" sz="1200" dirty="0" smtClean="0">
                <a:hlinkClick r:id="rId2"/>
              </a:rPr>
              <a:t/>
            </a:r>
            <a:br>
              <a:rPr lang="de-AT" sz="1200" dirty="0" smtClean="0">
                <a:hlinkClick r:id="rId2"/>
              </a:rPr>
            </a:br>
            <a:r>
              <a:rPr lang="de-AT" sz="1200" dirty="0" smtClean="0">
                <a:hlinkClick r:id="rId2"/>
              </a:rPr>
              <a:t/>
            </a:r>
            <a:br>
              <a:rPr lang="de-AT" sz="1200" dirty="0" smtClean="0">
                <a:hlinkClick r:id="rId2"/>
              </a:rPr>
            </a:br>
            <a:endParaRPr lang="cs-CZ" sz="300" dirty="0" smtClean="0"/>
          </a:p>
        </p:txBody>
      </p:sp>
      <p:pic>
        <p:nvPicPr>
          <p:cNvPr id="64515" name="Picture 4" descr="algenolbiofuels4"/>
          <p:cNvPicPr>
            <a:picLocks noChangeAspect="1" noChangeArrowheads="1"/>
          </p:cNvPicPr>
          <p:nvPr/>
        </p:nvPicPr>
        <p:blipFill>
          <a:blip r:embed="rId3" cstate="print"/>
          <a:srcRect/>
          <a:stretch>
            <a:fillRect/>
          </a:stretch>
        </p:blipFill>
        <p:spPr bwMode="auto">
          <a:xfrm>
            <a:off x="0" y="2357430"/>
            <a:ext cx="5486400" cy="3657600"/>
          </a:xfrm>
          <a:prstGeom prst="rect">
            <a:avLst/>
          </a:prstGeom>
          <a:noFill/>
          <a:ln w="9525">
            <a:noFill/>
            <a:miter lim="800000"/>
            <a:headEnd/>
            <a:tailEnd/>
          </a:ln>
        </p:spPr>
      </p:pic>
      <p:pic>
        <p:nvPicPr>
          <p:cNvPr id="64516" name="Picture 6" descr="4966097261_826a354f97"/>
          <p:cNvPicPr>
            <a:picLocks noChangeAspect="1" noChangeArrowheads="1"/>
          </p:cNvPicPr>
          <p:nvPr/>
        </p:nvPicPr>
        <p:blipFill>
          <a:blip r:embed="rId4" cstate="print"/>
          <a:srcRect/>
          <a:stretch>
            <a:fillRect/>
          </a:stretch>
        </p:blipFill>
        <p:spPr bwMode="auto">
          <a:xfrm>
            <a:off x="4381500" y="3286125"/>
            <a:ext cx="4762500" cy="3571875"/>
          </a:xfrm>
          <a:prstGeom prst="rect">
            <a:avLst/>
          </a:prstGeom>
          <a:noFill/>
          <a:ln w="9525">
            <a:noFill/>
            <a:miter lim="800000"/>
            <a:headEnd/>
            <a:tailEnd/>
          </a:ln>
        </p:spPr>
      </p:pic>
      <p:pic>
        <p:nvPicPr>
          <p:cNvPr id="64517" name="Picture 8" descr="feature3"/>
          <p:cNvPicPr>
            <a:picLocks noChangeAspect="1" noChangeArrowheads="1"/>
          </p:cNvPicPr>
          <p:nvPr/>
        </p:nvPicPr>
        <p:blipFill>
          <a:blip r:embed="rId5" cstate="print"/>
          <a:srcRect/>
          <a:stretch>
            <a:fillRect/>
          </a:stretch>
        </p:blipFill>
        <p:spPr bwMode="auto">
          <a:xfrm>
            <a:off x="6000760" y="214290"/>
            <a:ext cx="2857500" cy="2857500"/>
          </a:xfrm>
          <a:prstGeom prst="rect">
            <a:avLst/>
          </a:prstGeom>
          <a:noFill/>
          <a:ln w="9525">
            <a:noFill/>
            <a:miter lim="800000"/>
            <a:headEnd/>
            <a:tailEnd/>
          </a:ln>
        </p:spPr>
      </p:pic>
      <p:sp useBgFill="1">
        <p:nvSpPr>
          <p:cNvPr id="7" name="Textfeld 6"/>
          <p:cNvSpPr txBox="1"/>
          <p:nvPr/>
        </p:nvSpPr>
        <p:spPr>
          <a:xfrm>
            <a:off x="285720" y="357166"/>
            <a:ext cx="5143536" cy="1569660"/>
          </a:xfrm>
          <a:prstGeom prst="rect">
            <a:avLst/>
          </a:prstGeom>
        </p:spPr>
        <p:txBody>
          <a:bodyPr wrap="square" rtlCol="0">
            <a:spAutoFit/>
          </a:bodyPr>
          <a:lstStyle/>
          <a:p>
            <a:r>
              <a:rPr lang="cs-CZ" sz="1200" dirty="0" smtClean="0">
                <a:hlinkClick r:id="rId2"/>
              </a:rPr>
              <a:t>http://www.youtube.com/watch?v=n9_-ZguuhBw&amp;feature=player_embedded</a:t>
            </a:r>
            <a:r>
              <a:rPr lang="cs-CZ" sz="1200" dirty="0" smtClean="0"/>
              <a:t/>
            </a:r>
            <a:br>
              <a:rPr lang="cs-CZ" sz="1200" dirty="0" smtClean="0"/>
            </a:br>
            <a:r>
              <a:rPr lang="cs-CZ" sz="1200" dirty="0" smtClean="0">
                <a:hlinkClick r:id="rId6"/>
              </a:rPr>
              <a:t>http://www.youtube.com/watch?v=-dBLVtAMn5A&amp;feature=fvw</a:t>
            </a:r>
            <a:r>
              <a:rPr lang="cs-CZ" sz="1200" dirty="0" smtClean="0"/>
              <a:t/>
            </a:r>
            <a:br>
              <a:rPr lang="cs-CZ" sz="1200" dirty="0" smtClean="0"/>
            </a:br>
            <a:r>
              <a:rPr lang="cs-CZ" sz="1200" dirty="0" smtClean="0">
                <a:hlinkClick r:id="rId7"/>
              </a:rPr>
              <a:t>http://www.youtube.com/watch?v=e-RyKyvWr3I&amp;feature=related</a:t>
            </a:r>
            <a:r>
              <a:rPr lang="cs-CZ" sz="1200" dirty="0" smtClean="0"/>
              <a:t/>
            </a:r>
            <a:br>
              <a:rPr lang="cs-CZ" sz="1200" dirty="0" smtClean="0"/>
            </a:br>
            <a:r>
              <a:rPr lang="cs-CZ" sz="1200" dirty="0" smtClean="0">
                <a:hlinkClick r:id="rId8"/>
              </a:rPr>
              <a:t>http://www.youtube.com/watch?v=ZoANr2ldzR4&amp;feature=related</a:t>
            </a:r>
            <a:r>
              <a:rPr lang="cs-CZ" sz="1200" dirty="0" smtClean="0"/>
              <a:t> -good</a:t>
            </a:r>
            <a:br>
              <a:rPr lang="cs-CZ" sz="1200" dirty="0" smtClean="0"/>
            </a:br>
            <a:r>
              <a:rPr lang="cs-CZ" sz="1200" dirty="0" smtClean="0">
                <a:hlinkClick r:id="rId9"/>
              </a:rPr>
              <a:t>http://www.youtube.com/watch?v=k4z7p8-4oGo&amp;feature=related</a:t>
            </a:r>
            <a:r>
              <a:rPr lang="cs-CZ" sz="1200" dirty="0" smtClean="0"/>
              <a:t/>
            </a:r>
            <a:br>
              <a:rPr lang="cs-CZ" sz="1200" dirty="0" smtClean="0"/>
            </a:br>
            <a:r>
              <a:rPr lang="cs-CZ" sz="1200" dirty="0" smtClean="0">
                <a:hlinkClick r:id="rId10"/>
              </a:rPr>
              <a:t>http://www.youtube.com/watch?v=h8KQcWjdhgU&amp;feature=related</a:t>
            </a:r>
            <a:r>
              <a:rPr lang="cs-CZ" sz="1200" dirty="0" smtClean="0"/>
              <a:t/>
            </a:r>
            <a:br>
              <a:rPr lang="cs-CZ" sz="1200" dirty="0" smtClean="0"/>
            </a:br>
            <a:r>
              <a:rPr lang="cs-CZ" sz="1200" dirty="0" smtClean="0"/>
              <a:t/>
            </a:r>
            <a:br>
              <a:rPr lang="cs-CZ" sz="1200" dirty="0" smtClean="0"/>
            </a:br>
            <a:endParaRPr lang="de-AT"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857232"/>
            <a:ext cx="8229600" cy="914400"/>
          </a:xfrm>
        </p:spPr>
        <p:txBody>
          <a:bodyPr/>
          <a:lstStyle/>
          <a:p>
            <a:pPr algn="ctr"/>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r>
              <a:rPr lang="cs-CZ" dirty="0" smtClean="0"/>
              <a:t>.</a:t>
            </a:r>
            <a:endParaRPr lang="cs-CZ" dirty="0"/>
          </a:p>
        </p:txBody>
      </p:sp>
      <p:pic>
        <p:nvPicPr>
          <p:cNvPr id="3" name="Picture 14" descr="1144406-L"/>
          <p:cNvPicPr>
            <a:picLocks noChangeAspect="1" noChangeArrowheads="1"/>
          </p:cNvPicPr>
          <p:nvPr/>
        </p:nvPicPr>
        <p:blipFill>
          <a:blip r:embed="rId2" cstate="print"/>
          <a:srcRect/>
          <a:stretch>
            <a:fillRect/>
          </a:stretch>
        </p:blipFill>
        <p:spPr bwMode="auto">
          <a:xfrm>
            <a:off x="467544" y="2636912"/>
            <a:ext cx="4176712" cy="3201987"/>
          </a:xfrm>
          <a:prstGeom prst="rect">
            <a:avLst/>
          </a:prstGeom>
          <a:noFill/>
          <a:ln w="9525">
            <a:noFill/>
            <a:miter lim="800000"/>
            <a:headEnd/>
            <a:tailEnd/>
          </a:ln>
        </p:spPr>
      </p:pic>
      <p:pic>
        <p:nvPicPr>
          <p:cNvPr id="4" name="Picture 11" descr="biofuel"/>
          <p:cNvPicPr>
            <a:picLocks noChangeAspect="1" noChangeArrowheads="1"/>
          </p:cNvPicPr>
          <p:nvPr/>
        </p:nvPicPr>
        <p:blipFill>
          <a:blip r:embed="rId3" cstate="print"/>
          <a:srcRect/>
          <a:stretch>
            <a:fillRect/>
          </a:stretch>
        </p:blipFill>
        <p:spPr>
          <a:xfrm>
            <a:off x="5004048" y="2924944"/>
            <a:ext cx="3527425"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sz="quarter"/>
          </p:nvPr>
        </p:nvSpPr>
        <p:spPr/>
        <p:txBody>
          <a:bodyPr/>
          <a:lstStyle/>
          <a:p>
            <a:pPr eaLnBrk="1" hangingPunct="1"/>
            <a:endParaRPr lang="cs-CZ" smtClean="0"/>
          </a:p>
        </p:txBody>
      </p:sp>
      <p:pic>
        <p:nvPicPr>
          <p:cNvPr id="61444" name="Picture 12" descr="biofuels-cartoon"/>
          <p:cNvPicPr>
            <a:picLocks noGrp="1" noChangeAspect="1" noChangeArrowheads="1"/>
          </p:cNvPicPr>
          <p:nvPr>
            <p:ph sz="quarter" idx="1"/>
          </p:nvPr>
        </p:nvPicPr>
        <p:blipFill>
          <a:blip r:embed="rId2" cstate="print"/>
          <a:stretch>
            <a:fillRect/>
          </a:stretch>
        </p:blipFill>
        <p:spPr>
          <a:xfrm>
            <a:off x="3000364" y="500042"/>
            <a:ext cx="3237495" cy="2189163"/>
          </a:xfrm>
          <a:noFill/>
        </p:spPr>
      </p:pic>
      <p:pic>
        <p:nvPicPr>
          <p:cNvPr id="61446" name="Picture 15" descr="page12_blog_entry97_1"/>
          <p:cNvPicPr>
            <a:picLocks noGrp="1" noChangeAspect="1" noChangeArrowheads="1"/>
          </p:cNvPicPr>
          <p:nvPr>
            <p:ph sz="quarter" idx="2"/>
          </p:nvPr>
        </p:nvPicPr>
        <p:blipFill>
          <a:blip r:embed="rId3" cstate="print"/>
          <a:srcRect/>
          <a:stretch>
            <a:fillRect/>
          </a:stretch>
        </p:blipFill>
        <p:spPr>
          <a:xfrm>
            <a:off x="285720" y="2928934"/>
            <a:ext cx="5111750" cy="3451225"/>
          </a:xfrm>
          <a:noFill/>
        </p:spPr>
      </p:pic>
      <p:pic>
        <p:nvPicPr>
          <p:cNvPr id="61445" name="Picture 13" descr="fuel-vs-food_600"/>
          <p:cNvPicPr>
            <a:picLocks noGrp="1" noChangeAspect="1" noChangeArrowheads="1"/>
          </p:cNvPicPr>
          <p:nvPr>
            <p:ph sz="quarter" idx="3"/>
          </p:nvPr>
        </p:nvPicPr>
        <p:blipFill>
          <a:blip r:embed="rId4" cstate="print"/>
          <a:stretch>
            <a:fillRect/>
          </a:stretch>
        </p:blipFill>
        <p:spPr>
          <a:xfrm>
            <a:off x="5786446" y="3500438"/>
            <a:ext cx="2893166" cy="2189162"/>
          </a:xfr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756320"/>
          </a:xfrm>
        </p:spPr>
        <p:txBody>
          <a:bodyPr>
            <a:normAutofit/>
          </a:bodyPr>
          <a:lstStyle/>
          <a:p>
            <a:r>
              <a:rPr lang="de-AT" dirty="0" smtClean="0"/>
              <a:t>I</a:t>
            </a:r>
            <a:r>
              <a:rPr lang="cs-CZ" dirty="0" smtClean="0"/>
              <a:t>.  </a:t>
            </a:r>
            <a:r>
              <a:rPr lang="cs-CZ" dirty="0" err="1" smtClean="0"/>
              <a:t>Introduction</a:t>
            </a:r>
            <a:r>
              <a:rPr lang="cs-CZ" dirty="0" smtClean="0"/>
              <a:t> to </a:t>
            </a:r>
            <a:r>
              <a:rPr lang="cs-CZ" dirty="0" err="1" smtClean="0"/>
              <a:t>the</a:t>
            </a:r>
            <a:r>
              <a:rPr lang="cs-CZ" dirty="0" smtClean="0"/>
              <a:t> </a:t>
            </a:r>
            <a:r>
              <a:rPr lang="cs-CZ" dirty="0" err="1" smtClean="0"/>
              <a:t>issue</a:t>
            </a:r>
            <a:endParaRPr lang="cs-CZ" dirty="0"/>
          </a:p>
        </p:txBody>
      </p:sp>
      <p:sp>
        <p:nvSpPr>
          <p:cNvPr id="3" name="Zástupný symbol pro obsah 2"/>
          <p:cNvSpPr>
            <a:spLocks noGrp="1"/>
          </p:cNvSpPr>
          <p:nvPr>
            <p:ph sz="quarter" idx="1"/>
          </p:nvPr>
        </p:nvSpPr>
        <p:spPr/>
        <p:txBody>
          <a:bodyPr/>
          <a:lstStyle/>
          <a:p>
            <a:endParaRPr lang="cs-CZ"/>
          </a:p>
        </p:txBody>
      </p:sp>
      <p:pic>
        <p:nvPicPr>
          <p:cNvPr id="4" name="Picture 4"/>
          <p:cNvPicPr>
            <a:picLocks noChangeAspect="1" noChangeArrowheads="1"/>
          </p:cNvPicPr>
          <p:nvPr/>
        </p:nvPicPr>
        <p:blipFill>
          <a:blip r:embed="rId2" cstate="print"/>
          <a:srcRect l="1176" t="2738" r="789" b="4187"/>
          <a:stretch>
            <a:fillRect/>
          </a:stretch>
        </p:blipFill>
        <p:spPr bwMode="auto">
          <a:xfrm>
            <a:off x="214282" y="1285860"/>
            <a:ext cx="8676456"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756320"/>
          </a:xfrm>
        </p:spPr>
        <p:txBody>
          <a:bodyPr>
            <a:normAutofit/>
          </a:bodyPr>
          <a:lstStyle/>
          <a:p>
            <a:r>
              <a:rPr lang="de-AT" dirty="0" smtClean="0"/>
              <a:t>I</a:t>
            </a:r>
            <a:r>
              <a:rPr lang="cs-CZ" dirty="0" smtClean="0"/>
              <a:t>.  </a:t>
            </a:r>
            <a:r>
              <a:rPr lang="cs-CZ" dirty="0" err="1" smtClean="0"/>
              <a:t>Introduction</a:t>
            </a:r>
            <a:r>
              <a:rPr lang="cs-CZ" dirty="0" smtClean="0"/>
              <a:t> to </a:t>
            </a:r>
            <a:r>
              <a:rPr lang="cs-CZ" dirty="0" err="1" smtClean="0"/>
              <a:t>the</a:t>
            </a:r>
            <a:r>
              <a:rPr lang="cs-CZ" dirty="0" smtClean="0"/>
              <a:t> </a:t>
            </a:r>
            <a:r>
              <a:rPr lang="cs-CZ" dirty="0" err="1" smtClean="0"/>
              <a:t>issue</a:t>
            </a:r>
            <a:endParaRPr lang="cs-CZ"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2143108" y="1214422"/>
            <a:ext cx="6727676" cy="4937125"/>
          </a:xfrm>
          <a:prstGeom prst="rect">
            <a:avLst/>
          </a:prstGeom>
          <a:noFill/>
          <a:ln w="9525">
            <a:noFill/>
            <a:miter lim="800000"/>
            <a:headEnd/>
            <a:tailEnd/>
          </a:ln>
        </p:spPr>
      </p:pic>
      <p:sp>
        <p:nvSpPr>
          <p:cNvPr id="6" name="Obdélník 5"/>
          <p:cNvSpPr/>
          <p:nvPr/>
        </p:nvSpPr>
        <p:spPr>
          <a:xfrm>
            <a:off x="251520" y="1268760"/>
            <a:ext cx="1872208" cy="4801314"/>
          </a:xfrm>
          <a:prstGeom prst="rect">
            <a:avLst/>
          </a:prstGeom>
        </p:spPr>
        <p:txBody>
          <a:bodyPr wrap="square">
            <a:spAutoFit/>
          </a:bodyPr>
          <a:lstStyle/>
          <a:p>
            <a:r>
              <a:rPr lang="cs-CZ" sz="1700" dirty="0" err="1" smtClean="0"/>
              <a:t>Global</a:t>
            </a:r>
            <a:r>
              <a:rPr lang="cs-CZ" sz="1700" dirty="0" smtClean="0"/>
              <a:t> </a:t>
            </a:r>
            <a:r>
              <a:rPr lang="cs-CZ" sz="1700" dirty="0" err="1" smtClean="0"/>
              <a:t>production</a:t>
            </a:r>
            <a:r>
              <a:rPr lang="cs-CZ" sz="1700" dirty="0" smtClean="0"/>
              <a:t> </a:t>
            </a:r>
            <a:r>
              <a:rPr lang="cs-CZ" sz="1700" dirty="0" err="1" smtClean="0"/>
              <a:t>of</a:t>
            </a:r>
            <a:r>
              <a:rPr lang="cs-CZ" sz="1700" dirty="0" smtClean="0"/>
              <a:t> </a:t>
            </a:r>
            <a:r>
              <a:rPr lang="cs-CZ" sz="1700" dirty="0" err="1" smtClean="0"/>
              <a:t>biofuels</a:t>
            </a:r>
            <a:endParaRPr lang="cs-CZ" sz="1700" dirty="0" smtClean="0"/>
          </a:p>
          <a:p>
            <a:pPr>
              <a:buFontTx/>
              <a:buChar char="-"/>
            </a:pPr>
            <a:r>
              <a:rPr lang="cs-CZ" sz="1700" dirty="0" smtClean="0"/>
              <a:t> </a:t>
            </a:r>
            <a:r>
              <a:rPr lang="cs-CZ" sz="1700" dirty="0" err="1" smtClean="0"/>
              <a:t>annual</a:t>
            </a:r>
            <a:r>
              <a:rPr lang="cs-CZ" sz="1700" dirty="0" smtClean="0"/>
              <a:t> </a:t>
            </a:r>
            <a:r>
              <a:rPr lang="cs-CZ" sz="1700" dirty="0" err="1" smtClean="0"/>
              <a:t>growth</a:t>
            </a:r>
            <a:r>
              <a:rPr lang="cs-CZ" sz="1700" dirty="0" smtClean="0"/>
              <a:t> </a:t>
            </a:r>
            <a:r>
              <a:rPr lang="cs-CZ" sz="1700" dirty="0" err="1" smtClean="0"/>
              <a:t>rate</a:t>
            </a:r>
            <a:r>
              <a:rPr lang="cs-CZ" sz="1700" dirty="0" smtClean="0"/>
              <a:t> </a:t>
            </a:r>
            <a:r>
              <a:rPr lang="cs-CZ" sz="1700" dirty="0" err="1" smtClean="0"/>
              <a:t>of</a:t>
            </a:r>
            <a:r>
              <a:rPr lang="cs-CZ" sz="1700" dirty="0" smtClean="0"/>
              <a:t> 6% </a:t>
            </a:r>
            <a:r>
              <a:rPr lang="cs-CZ" sz="1700" dirty="0" err="1" smtClean="0"/>
              <a:t>and</a:t>
            </a:r>
            <a:r>
              <a:rPr lang="cs-CZ" sz="1700" dirty="0" smtClean="0"/>
              <a:t> 5% </a:t>
            </a:r>
            <a:r>
              <a:rPr lang="cs-CZ" sz="1700" dirty="0" err="1" smtClean="0"/>
              <a:t>for</a:t>
            </a:r>
            <a:r>
              <a:rPr lang="cs-CZ" sz="1700" dirty="0" smtClean="0"/>
              <a:t> </a:t>
            </a:r>
            <a:r>
              <a:rPr lang="cs-CZ" sz="1700" dirty="0" err="1" smtClean="0"/>
              <a:t>biodiesel</a:t>
            </a:r>
            <a:r>
              <a:rPr lang="cs-CZ" sz="1700" dirty="0" smtClean="0"/>
              <a:t> </a:t>
            </a:r>
            <a:r>
              <a:rPr lang="cs-CZ" sz="1700" dirty="0" err="1" smtClean="0"/>
              <a:t>and</a:t>
            </a:r>
            <a:r>
              <a:rPr lang="cs-CZ" sz="1700" dirty="0" smtClean="0"/>
              <a:t> </a:t>
            </a:r>
            <a:r>
              <a:rPr lang="cs-CZ" sz="1700" dirty="0" err="1" smtClean="0"/>
              <a:t>bioethanol</a:t>
            </a:r>
            <a:r>
              <a:rPr lang="cs-CZ" sz="1700" dirty="0" smtClean="0"/>
              <a:t> </a:t>
            </a:r>
            <a:r>
              <a:rPr lang="cs-CZ" sz="1700" dirty="0" err="1" smtClean="0"/>
              <a:t>production</a:t>
            </a:r>
            <a:r>
              <a:rPr lang="cs-CZ" sz="1700" dirty="0" smtClean="0"/>
              <a:t> resp., </a:t>
            </a:r>
          </a:p>
          <a:p>
            <a:pPr>
              <a:buFontTx/>
              <a:buChar char="-"/>
            </a:pPr>
            <a:r>
              <a:rPr lang="cs-CZ" sz="1700" dirty="0" smtClean="0"/>
              <a:t> 4.4 </a:t>
            </a:r>
            <a:r>
              <a:rPr lang="cs-CZ" sz="1700" dirty="0" err="1" smtClean="0"/>
              <a:t>billion</a:t>
            </a:r>
            <a:r>
              <a:rPr lang="cs-CZ" sz="1700" dirty="0" smtClean="0"/>
              <a:t> </a:t>
            </a:r>
            <a:r>
              <a:rPr lang="cs-CZ" sz="1700" dirty="0" err="1" smtClean="0"/>
              <a:t>gallons</a:t>
            </a:r>
            <a:r>
              <a:rPr lang="cs-CZ" sz="1700" dirty="0" smtClean="0"/>
              <a:t> </a:t>
            </a:r>
            <a:r>
              <a:rPr lang="cs-CZ" sz="1700" dirty="0" err="1" smtClean="0"/>
              <a:t>for</a:t>
            </a:r>
            <a:r>
              <a:rPr lang="cs-CZ" sz="1700" dirty="0" smtClean="0"/>
              <a:t> </a:t>
            </a:r>
            <a:r>
              <a:rPr lang="cs-CZ" sz="1700" dirty="0" err="1" smtClean="0"/>
              <a:t>biodiesel</a:t>
            </a:r>
            <a:r>
              <a:rPr lang="cs-CZ" sz="1700" dirty="0" smtClean="0"/>
              <a:t> </a:t>
            </a:r>
            <a:r>
              <a:rPr lang="cs-CZ" sz="1700" dirty="0" err="1" smtClean="0"/>
              <a:t>and</a:t>
            </a:r>
            <a:r>
              <a:rPr lang="cs-CZ" sz="1700" dirty="0" smtClean="0"/>
              <a:t> 19.3 </a:t>
            </a:r>
            <a:r>
              <a:rPr lang="cs-CZ" sz="1700" dirty="0" err="1" smtClean="0"/>
              <a:t>billion</a:t>
            </a:r>
            <a:r>
              <a:rPr lang="cs-CZ" sz="1700" dirty="0" smtClean="0"/>
              <a:t> </a:t>
            </a:r>
            <a:r>
              <a:rPr lang="cs-CZ" sz="1700" dirty="0" err="1" smtClean="0"/>
              <a:t>gallons</a:t>
            </a:r>
            <a:r>
              <a:rPr lang="en-US" sz="1700" dirty="0" smtClean="0"/>
              <a:t> for </a:t>
            </a:r>
            <a:r>
              <a:rPr lang="en-US" sz="1700" dirty="0" err="1" smtClean="0"/>
              <a:t>bioethanol</a:t>
            </a:r>
            <a:r>
              <a:rPr lang="en-US" sz="1700" dirty="0" smtClean="0"/>
              <a:t> in 2009</a:t>
            </a:r>
            <a:endParaRPr lang="cs-CZ" sz="1700" dirty="0" smtClean="0"/>
          </a:p>
          <a:p>
            <a:endParaRPr lang="cs-CZ" sz="1700" dirty="0" smtClean="0"/>
          </a:p>
          <a:p>
            <a:r>
              <a:rPr lang="cs-CZ" sz="1700" dirty="0" err="1" smtClean="0"/>
              <a:t>Consumption</a:t>
            </a:r>
            <a:r>
              <a:rPr lang="cs-CZ" sz="1700" dirty="0" smtClean="0"/>
              <a:t> </a:t>
            </a:r>
            <a:r>
              <a:rPr lang="cs-CZ" sz="1700" dirty="0" err="1" smtClean="0"/>
              <a:t>of</a:t>
            </a:r>
            <a:r>
              <a:rPr lang="cs-CZ" sz="1700" dirty="0" smtClean="0"/>
              <a:t> </a:t>
            </a:r>
            <a:r>
              <a:rPr lang="cs-CZ" sz="1700" dirty="0" err="1" smtClean="0"/>
              <a:t>biofuels</a:t>
            </a:r>
            <a:r>
              <a:rPr lang="cs-CZ" sz="1700" dirty="0" smtClean="0"/>
              <a:t> – </a:t>
            </a:r>
            <a:r>
              <a:rPr lang="cs-CZ" sz="1700" dirty="0" err="1" smtClean="0"/>
              <a:t>only</a:t>
            </a:r>
            <a:r>
              <a:rPr lang="cs-CZ" sz="1700" dirty="0" smtClean="0"/>
              <a:t> 2% </a:t>
            </a:r>
            <a:r>
              <a:rPr lang="cs-CZ" sz="1700" dirty="0" err="1" smtClean="0"/>
              <a:t>of</a:t>
            </a:r>
            <a:r>
              <a:rPr lang="cs-CZ" sz="1700" dirty="0" smtClean="0"/>
              <a:t> </a:t>
            </a:r>
            <a:r>
              <a:rPr lang="en-US" sz="1700" dirty="0" smtClean="0"/>
              <a:t>world fuels consumption in 2008</a:t>
            </a:r>
            <a:r>
              <a:rPr lang="cs-CZ" sz="1700" dirty="0" smtClean="0"/>
              <a:t> (UNEP)</a:t>
            </a:r>
            <a:endParaRPr lang="cs-CZ"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357166"/>
            <a:ext cx="8229600" cy="540296"/>
          </a:xfrm>
        </p:spPr>
        <p:txBody>
          <a:bodyPr>
            <a:noAutofit/>
          </a:bodyPr>
          <a:lstStyle/>
          <a:p>
            <a:r>
              <a:rPr lang="de-AT" dirty="0" smtClean="0"/>
              <a:t>I</a:t>
            </a:r>
            <a:r>
              <a:rPr lang="cs-CZ" dirty="0" smtClean="0"/>
              <a:t>.  </a:t>
            </a:r>
            <a:r>
              <a:rPr lang="cs-CZ" dirty="0" err="1" smtClean="0"/>
              <a:t>Introduction</a:t>
            </a:r>
            <a:r>
              <a:rPr lang="cs-CZ" dirty="0" smtClean="0"/>
              <a:t> to </a:t>
            </a:r>
            <a:r>
              <a:rPr lang="cs-CZ" dirty="0" err="1" smtClean="0"/>
              <a:t>the</a:t>
            </a:r>
            <a:r>
              <a:rPr lang="cs-CZ" dirty="0" smtClean="0"/>
              <a:t> </a:t>
            </a:r>
            <a:r>
              <a:rPr lang="cs-CZ" dirty="0" err="1" smtClean="0"/>
              <a:t>issue</a:t>
            </a:r>
            <a:endParaRPr lang="cs-CZ" dirty="0"/>
          </a:p>
        </p:txBody>
      </p:sp>
      <p:sp>
        <p:nvSpPr>
          <p:cNvPr id="3" name="Zástupný symbol pro obsah 2"/>
          <p:cNvSpPr>
            <a:spLocks noGrp="1"/>
          </p:cNvSpPr>
          <p:nvPr>
            <p:ph sz="quarter" idx="1"/>
          </p:nvPr>
        </p:nvSpPr>
        <p:spPr/>
        <p:txBody>
          <a:bodyPr/>
          <a:lstStyle/>
          <a:p>
            <a:endParaRPr lang="cs-CZ"/>
          </a:p>
        </p:txBody>
      </p:sp>
      <p:pic>
        <p:nvPicPr>
          <p:cNvPr id="4" name="Picture 4"/>
          <p:cNvPicPr>
            <a:picLocks noChangeAspect="1" noChangeArrowheads="1"/>
          </p:cNvPicPr>
          <p:nvPr/>
        </p:nvPicPr>
        <p:blipFill>
          <a:blip r:embed="rId2" cstate="print"/>
          <a:srcRect/>
          <a:stretch>
            <a:fillRect/>
          </a:stretch>
        </p:blipFill>
        <p:spPr bwMode="auto">
          <a:xfrm>
            <a:off x="120724" y="928670"/>
            <a:ext cx="9023276" cy="5534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722313" indent="-722313"/>
            <a:r>
              <a:rPr lang="cs-CZ" dirty="0" smtClean="0"/>
              <a:t>II.   1</a:t>
            </a:r>
            <a:r>
              <a:rPr lang="cs-CZ" baseline="30000" dirty="0" smtClean="0"/>
              <a:t>st</a:t>
            </a:r>
            <a:r>
              <a:rPr lang="cs-CZ" dirty="0" smtClean="0"/>
              <a:t> and 2</a:t>
            </a:r>
            <a:r>
              <a:rPr lang="cs-CZ" baseline="30000" dirty="0" smtClean="0"/>
              <a:t>nd</a:t>
            </a:r>
            <a:r>
              <a:rPr lang="cs-CZ" dirty="0" smtClean="0"/>
              <a:t> generation of </a:t>
            </a:r>
            <a:r>
              <a:rPr lang="cs-CZ" dirty="0" smtClean="0"/>
              <a:t>biofuels</a:t>
            </a:r>
            <a:endParaRPr lang="cs-CZ" dirty="0"/>
          </a:p>
        </p:txBody>
      </p:sp>
      <p:sp>
        <p:nvSpPr>
          <p:cNvPr id="3" name="Zástupný symbol pro obsah 2"/>
          <p:cNvSpPr>
            <a:spLocks noGrp="1"/>
          </p:cNvSpPr>
          <p:nvPr>
            <p:ph sz="quarter" idx="1"/>
          </p:nvPr>
        </p:nvSpPr>
        <p:spPr/>
        <p:txBody>
          <a:bodyPr/>
          <a:lstStyle/>
          <a:p>
            <a:pPr marL="0" indent="0"/>
            <a:r>
              <a:rPr lang="cs-CZ" dirty="0" smtClean="0"/>
              <a:t>1</a:t>
            </a:r>
            <a:r>
              <a:rPr lang="cs-CZ" baseline="30000" dirty="0" smtClean="0"/>
              <a:t>st</a:t>
            </a:r>
            <a:r>
              <a:rPr lang="cs-CZ" dirty="0" smtClean="0"/>
              <a:t> </a:t>
            </a:r>
            <a:r>
              <a:rPr lang="cs-CZ" dirty="0" err="1" smtClean="0"/>
              <a:t>generation</a:t>
            </a:r>
            <a:endParaRPr lang="cs-CZ" dirty="0" smtClean="0"/>
          </a:p>
          <a:p>
            <a:pPr marL="274320" lvl="1" indent="0"/>
            <a:r>
              <a:rPr lang="en-US" dirty="0" err="1" smtClean="0"/>
              <a:t>biofuels</a:t>
            </a:r>
            <a:r>
              <a:rPr lang="en-US" dirty="0" smtClean="0"/>
              <a:t> that are produced from plants that contain sugar, starch or oil, such as corn, wheat, barley, sugar cane, rape seed, soybean, sunflower or from animal fats</a:t>
            </a:r>
            <a:endParaRPr lang="cs-CZ" dirty="0" smtClean="0"/>
          </a:p>
          <a:p>
            <a:pPr marL="274320" lvl="1" indent="0"/>
            <a:r>
              <a:rPr lang="cs-CZ" dirty="0" smtClean="0"/>
              <a:t>     </a:t>
            </a:r>
            <a:endParaRPr lang="cs-CZ" dirty="0"/>
          </a:p>
        </p:txBody>
      </p:sp>
      <p:graphicFrame>
        <p:nvGraphicFramePr>
          <p:cNvPr id="5" name="Tabulka 4"/>
          <p:cNvGraphicFramePr>
            <a:graphicFrameLocks noGrp="1"/>
          </p:cNvGraphicFramePr>
          <p:nvPr/>
        </p:nvGraphicFramePr>
        <p:xfrm>
          <a:off x="1115616" y="2996952"/>
          <a:ext cx="7344816" cy="3237958"/>
        </p:xfrm>
        <a:graphic>
          <a:graphicData uri="http://schemas.openxmlformats.org/drawingml/2006/table">
            <a:tbl>
              <a:tblPr firstRow="1" bandRow="1">
                <a:tableStyleId>{5C22544A-7EE6-4342-B048-85BDC9FD1C3A}</a:tableStyleId>
              </a:tblPr>
              <a:tblGrid>
                <a:gridCol w="3240360"/>
                <a:gridCol w="4104456"/>
              </a:tblGrid>
              <a:tr h="339577">
                <a:tc>
                  <a:txBody>
                    <a:bodyPr/>
                    <a:lstStyle/>
                    <a:p>
                      <a:r>
                        <a:rPr lang="cs-CZ" dirty="0" err="1" smtClean="0"/>
                        <a:t>Advantages</a:t>
                      </a:r>
                      <a:endParaRPr lang="cs-CZ" dirty="0"/>
                    </a:p>
                  </a:txBody>
                  <a:tcPr/>
                </a:tc>
                <a:tc>
                  <a:txBody>
                    <a:bodyPr/>
                    <a:lstStyle/>
                    <a:p>
                      <a:r>
                        <a:rPr lang="cs-CZ" dirty="0" err="1" smtClean="0"/>
                        <a:t>Disadvantages</a:t>
                      </a:r>
                      <a:endParaRPr lang="cs-CZ" dirty="0"/>
                    </a:p>
                  </a:txBody>
                  <a:tcPr/>
                </a:tc>
              </a:tr>
              <a:tr h="594259">
                <a:tc>
                  <a:txBody>
                    <a:bodyPr/>
                    <a:lstStyle/>
                    <a:p>
                      <a:r>
                        <a:rPr kumimoji="0" lang="cs-CZ" sz="1800" kern="1200" dirty="0" err="1" smtClean="0">
                          <a:solidFill>
                            <a:schemeClr val="dk1"/>
                          </a:solidFill>
                          <a:latin typeface="+mn-lt"/>
                          <a:ea typeface="+mn-ea"/>
                          <a:cs typeface="+mn-cs"/>
                        </a:rPr>
                        <a:t>savings</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of</a:t>
                      </a:r>
                      <a:r>
                        <a:rPr kumimoji="0" lang="cs-CZ" sz="1800" kern="120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GHG and other air pollutants</a:t>
                      </a:r>
                      <a:r>
                        <a:rPr kumimoji="0" lang="cs-CZ" sz="1800" kern="1200" dirty="0" smtClean="0">
                          <a:solidFill>
                            <a:schemeClr val="dk1"/>
                          </a:solidFill>
                          <a:latin typeface="+mn-lt"/>
                          <a:ea typeface="+mn-ea"/>
                          <a:cs typeface="+mn-cs"/>
                        </a:rPr>
                        <a:t> (x </a:t>
                      </a:r>
                      <a:r>
                        <a:rPr kumimoji="0" lang="cs-CZ" sz="1800" kern="1200" dirty="0" err="1" smtClean="0">
                          <a:solidFill>
                            <a:schemeClr val="dk1"/>
                          </a:solidFill>
                          <a:latin typeface="+mn-lt"/>
                          <a:ea typeface="+mn-ea"/>
                          <a:cs typeface="+mn-cs"/>
                        </a:rPr>
                        <a:t>land</a:t>
                      </a:r>
                      <a:r>
                        <a:rPr kumimoji="0" lang="cs-CZ" sz="1800" kern="1200" dirty="0" smtClean="0">
                          <a:solidFill>
                            <a:schemeClr val="dk1"/>
                          </a:solidFill>
                          <a:latin typeface="+mn-lt"/>
                          <a:ea typeface="+mn-ea"/>
                          <a:cs typeface="+mn-cs"/>
                        </a:rPr>
                        <a:t> use </a:t>
                      </a:r>
                      <a:r>
                        <a:rPr kumimoji="0" lang="cs-CZ" sz="1800" kern="1200" dirty="0" err="1" smtClean="0">
                          <a:solidFill>
                            <a:schemeClr val="dk1"/>
                          </a:solidFill>
                          <a:latin typeface="+mn-lt"/>
                          <a:ea typeface="+mn-ea"/>
                          <a:cs typeface="+mn-cs"/>
                        </a:rPr>
                        <a:t>effect</a:t>
                      </a:r>
                      <a:r>
                        <a:rPr kumimoji="0" lang="cs-CZ" sz="1800" kern="1200" dirty="0" smtClean="0">
                          <a:solidFill>
                            <a:schemeClr val="dk1"/>
                          </a:solidFill>
                          <a:latin typeface="+mn-lt"/>
                          <a:ea typeface="+mn-ea"/>
                          <a:cs typeface="+mn-cs"/>
                        </a:rPr>
                        <a:t>)</a:t>
                      </a:r>
                      <a:endParaRPr lang="cs-CZ" dirty="0"/>
                    </a:p>
                  </a:txBody>
                  <a:tcPr/>
                </a:tc>
                <a:tc>
                  <a:txBody>
                    <a:bodyPr/>
                    <a:lstStyle/>
                    <a:p>
                      <a:r>
                        <a:rPr kumimoji="0" lang="en-US" sz="1800" kern="1200" dirty="0" smtClean="0">
                          <a:solidFill>
                            <a:schemeClr val="dk1"/>
                          </a:solidFill>
                          <a:latin typeface="+mn-lt"/>
                          <a:ea typeface="+mn-ea"/>
                          <a:cs typeface="+mn-cs"/>
                        </a:rPr>
                        <a:t>competition with agriculture food production and land use</a:t>
                      </a:r>
                      <a:endParaRPr lang="cs-CZ" dirty="0"/>
                    </a:p>
                  </a:txBody>
                  <a:tcPr/>
                </a:tc>
              </a:tr>
              <a:tr h="693400">
                <a:tc>
                  <a:txBody>
                    <a:bodyPr/>
                    <a:lstStyle/>
                    <a:p>
                      <a:r>
                        <a:rPr kumimoji="0" lang="en-US" sz="1800" kern="1200" dirty="0" smtClean="0">
                          <a:solidFill>
                            <a:schemeClr val="dk1"/>
                          </a:solidFill>
                          <a:latin typeface="+mn-lt"/>
                          <a:ea typeface="+mn-ea"/>
                          <a:cs typeface="+mn-cs"/>
                        </a:rPr>
                        <a:t>rural development</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and</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employment</a:t>
                      </a:r>
                      <a:endParaRPr lang="cs-CZ" dirty="0"/>
                    </a:p>
                  </a:txBody>
                  <a:tcPr/>
                </a:tc>
                <a:tc>
                  <a:txBody>
                    <a:bodyPr/>
                    <a:lstStyle/>
                    <a:p>
                      <a:r>
                        <a:rPr kumimoji="0" lang="cs-CZ" sz="1800" kern="1200" dirty="0" err="1" smtClean="0">
                          <a:solidFill>
                            <a:schemeClr val="dk1"/>
                          </a:solidFill>
                          <a:latin typeface="+mn-lt"/>
                          <a:ea typeface="+mn-ea"/>
                          <a:cs typeface="+mn-cs"/>
                        </a:rPr>
                        <a:t>intensive</a:t>
                      </a:r>
                      <a:r>
                        <a:rPr kumimoji="0" lang="cs-CZ" sz="1800" kern="1200" baseline="0" dirty="0" smtClean="0">
                          <a:solidFill>
                            <a:schemeClr val="dk1"/>
                          </a:solidFill>
                          <a:latin typeface="+mn-lt"/>
                          <a:ea typeface="+mn-ea"/>
                          <a:cs typeface="+mn-cs"/>
                        </a:rPr>
                        <a:t> </a:t>
                      </a:r>
                      <a:r>
                        <a:rPr kumimoji="0" lang="cs-CZ" sz="1800" kern="1200" baseline="0" dirty="0" err="1" smtClean="0">
                          <a:solidFill>
                            <a:schemeClr val="dk1"/>
                          </a:solidFill>
                          <a:latin typeface="+mn-lt"/>
                          <a:ea typeface="+mn-ea"/>
                          <a:cs typeface="+mn-cs"/>
                        </a:rPr>
                        <a:t>agri</a:t>
                      </a:r>
                      <a:r>
                        <a:rPr kumimoji="0" lang="cs-CZ" sz="1800" kern="1200" baseline="0" dirty="0" smtClean="0">
                          <a:solidFill>
                            <a:schemeClr val="dk1"/>
                          </a:solidFill>
                          <a:latin typeface="+mn-lt"/>
                          <a:ea typeface="+mn-ea"/>
                          <a:cs typeface="+mn-cs"/>
                        </a:rPr>
                        <a:t>. </a:t>
                      </a:r>
                      <a:r>
                        <a:rPr kumimoji="0" lang="cs-CZ" sz="1800" kern="1200" baseline="0" dirty="0" err="1" smtClean="0">
                          <a:solidFill>
                            <a:schemeClr val="dk1"/>
                          </a:solidFill>
                          <a:latin typeface="+mn-lt"/>
                          <a:ea typeface="+mn-ea"/>
                          <a:cs typeface="+mn-cs"/>
                        </a:rPr>
                        <a:t>production</a:t>
                      </a:r>
                      <a:r>
                        <a:rPr kumimoji="0" lang="cs-CZ" sz="1800" kern="1200" baseline="0" dirty="0" smtClean="0">
                          <a:solidFill>
                            <a:schemeClr val="dk1"/>
                          </a:solidFill>
                          <a:latin typeface="+mn-lt"/>
                          <a:ea typeface="+mn-ea"/>
                          <a:cs typeface="+mn-cs"/>
                        </a:rPr>
                        <a:t> - </a:t>
                      </a:r>
                      <a:r>
                        <a:rPr kumimoji="0" lang="en-US" sz="1800" kern="1200" dirty="0" smtClean="0">
                          <a:solidFill>
                            <a:schemeClr val="dk1"/>
                          </a:solidFill>
                          <a:latin typeface="+mn-lt"/>
                          <a:ea typeface="+mn-ea"/>
                          <a:cs typeface="+mn-cs"/>
                        </a:rPr>
                        <a:t>increased </a:t>
                      </a:r>
                      <a:r>
                        <a:rPr kumimoji="0" lang="cs-CZ" sz="1800" kern="1200" dirty="0" err="1" smtClean="0">
                          <a:solidFill>
                            <a:schemeClr val="dk1"/>
                          </a:solidFill>
                          <a:latin typeface="+mn-lt"/>
                          <a:ea typeface="+mn-ea"/>
                          <a:cs typeface="+mn-cs"/>
                        </a:rPr>
                        <a:t>eutrophication</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of</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surface</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water</a:t>
                      </a:r>
                      <a:endParaRPr lang="cs-CZ" dirty="0"/>
                    </a:p>
                  </a:txBody>
                  <a:tcPr/>
                </a:tc>
              </a:tr>
              <a:tr h="441438">
                <a:tc rowSpan="4">
                  <a:txBody>
                    <a:bodyPr/>
                    <a:lstStyle/>
                    <a:p>
                      <a:r>
                        <a:rPr kumimoji="0" lang="de-AT" sz="1800" kern="1200" dirty="0" err="1" smtClean="0">
                          <a:solidFill>
                            <a:schemeClr val="dk1"/>
                          </a:solidFill>
                          <a:latin typeface="+mn-lt"/>
                          <a:ea typeface="+mn-ea"/>
                          <a:cs typeface="+mn-cs"/>
                        </a:rPr>
                        <a:t>less</a:t>
                      </a:r>
                      <a:r>
                        <a:rPr kumimoji="0" lang="de-AT" sz="1800" kern="120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dependence </a:t>
                      </a:r>
                      <a:r>
                        <a:rPr kumimoji="0" lang="en-US" sz="1800" kern="1200" dirty="0" smtClean="0">
                          <a:solidFill>
                            <a:schemeClr val="dk1"/>
                          </a:solidFill>
                          <a:latin typeface="+mn-lt"/>
                          <a:ea typeface="+mn-ea"/>
                          <a:cs typeface="+mn-cs"/>
                        </a:rPr>
                        <a:t>on fossil fuels</a:t>
                      </a:r>
                      <a:endParaRPr lang="cs-CZ" dirty="0"/>
                    </a:p>
                  </a:txBody>
                  <a:tcPr/>
                </a:tc>
                <a:tc>
                  <a:txBody>
                    <a:bodyPr/>
                    <a:lstStyle/>
                    <a:p>
                      <a:r>
                        <a:rPr kumimoji="0" lang="en-US" sz="1800" kern="1200" dirty="0" smtClean="0">
                          <a:solidFill>
                            <a:schemeClr val="dk1"/>
                          </a:solidFill>
                          <a:latin typeface="+mn-lt"/>
                          <a:ea typeface="+mn-ea"/>
                          <a:cs typeface="+mn-cs"/>
                        </a:rPr>
                        <a:t>water pollution </a:t>
                      </a:r>
                      <a:r>
                        <a:rPr kumimoji="0" lang="cs-CZ" sz="1800" kern="1200" dirty="0" err="1" smtClean="0">
                          <a:solidFill>
                            <a:schemeClr val="dk1"/>
                          </a:solidFill>
                          <a:latin typeface="+mn-lt"/>
                          <a:ea typeface="+mn-ea"/>
                          <a:cs typeface="+mn-cs"/>
                        </a:rPr>
                        <a:t>and</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water</a:t>
                      </a:r>
                      <a:r>
                        <a:rPr kumimoji="0" lang="cs-CZ" sz="1800" kern="1200" dirty="0" smtClean="0">
                          <a:solidFill>
                            <a:schemeClr val="dk1"/>
                          </a:solidFill>
                          <a:latin typeface="+mn-lt"/>
                          <a:ea typeface="+mn-ea"/>
                          <a:cs typeface="+mn-cs"/>
                        </a:rPr>
                        <a:t> </a:t>
                      </a:r>
                      <a:r>
                        <a:rPr kumimoji="0" lang="cs-CZ" sz="1800" kern="1200" dirty="0" err="1" smtClean="0">
                          <a:solidFill>
                            <a:schemeClr val="dk1"/>
                          </a:solidFill>
                          <a:latin typeface="+mn-lt"/>
                          <a:ea typeface="+mn-ea"/>
                          <a:cs typeface="+mn-cs"/>
                        </a:rPr>
                        <a:t>usage</a:t>
                      </a:r>
                      <a:endParaRPr lang="cs-CZ" dirty="0"/>
                    </a:p>
                  </a:txBody>
                  <a:tcPr/>
                </a:tc>
              </a:tr>
              <a:tr h="339577">
                <a:tc vMerge="1">
                  <a:txBody>
                    <a:bodyPr/>
                    <a:lstStyle/>
                    <a:p>
                      <a:endParaRPr lang="cs-CZ" dirty="0"/>
                    </a:p>
                  </a:txBody>
                  <a:tcPr/>
                </a:tc>
                <a:tc>
                  <a:txBody>
                    <a:bodyPr/>
                    <a:lstStyle/>
                    <a:p>
                      <a:r>
                        <a:rPr kumimoji="0" lang="en-US" sz="1800" kern="1200" dirty="0" smtClean="0">
                          <a:solidFill>
                            <a:schemeClr val="dk1"/>
                          </a:solidFill>
                          <a:latin typeface="+mn-lt"/>
                          <a:ea typeface="+mn-ea"/>
                          <a:cs typeface="+mn-cs"/>
                        </a:rPr>
                        <a:t>risk of </a:t>
                      </a:r>
                      <a:r>
                        <a:rPr kumimoji="0" lang="en-US" sz="1800" kern="1200" dirty="0" smtClean="0">
                          <a:solidFill>
                            <a:schemeClr val="dk1"/>
                          </a:solidFill>
                          <a:latin typeface="+mn-lt"/>
                          <a:ea typeface="+mn-ea"/>
                          <a:cs typeface="+mn-cs"/>
                        </a:rPr>
                        <a:t>deforestation </a:t>
                      </a:r>
                      <a:endParaRPr lang="cs-CZ" dirty="0"/>
                    </a:p>
                  </a:txBody>
                  <a:tcPr/>
                </a:tc>
              </a:tr>
              <a:tr h="354320">
                <a:tc vMerge="1">
                  <a:txBody>
                    <a:bodyPr/>
                    <a:lstStyle/>
                    <a:p>
                      <a:endParaRPr lang="cs-CZ"/>
                    </a:p>
                  </a:txBody>
                  <a:tcPr/>
                </a:tc>
                <a:tc>
                  <a:txBody>
                    <a:bodyPr/>
                    <a:lstStyle/>
                    <a:p>
                      <a:r>
                        <a:rPr kumimoji="0" lang="en-US" sz="1800" kern="1200" dirty="0" smtClean="0">
                          <a:solidFill>
                            <a:schemeClr val="dk1"/>
                          </a:solidFill>
                          <a:latin typeface="+mn-lt"/>
                          <a:ea typeface="+mn-ea"/>
                          <a:cs typeface="+mn-cs"/>
                        </a:rPr>
                        <a:t>biodiversity and local ecosystem</a:t>
                      </a:r>
                      <a:r>
                        <a:rPr kumimoji="0" lang="cs-CZ" sz="1800" kern="1200" dirty="0" smtClean="0">
                          <a:solidFill>
                            <a:schemeClr val="dk1"/>
                          </a:solidFill>
                          <a:latin typeface="+mn-lt"/>
                          <a:ea typeface="+mn-ea"/>
                          <a:cs typeface="+mn-cs"/>
                        </a:rPr>
                        <a:t>s</a:t>
                      </a:r>
                      <a:endParaRPr lang="cs-CZ" dirty="0"/>
                    </a:p>
                  </a:txBody>
                  <a:tcPr/>
                </a:tc>
              </a:tr>
              <a:tr h="339577">
                <a:tc vMerge="1">
                  <a:txBody>
                    <a:bodyPr/>
                    <a:lstStyle/>
                    <a:p>
                      <a:endParaRPr lang="cs-CZ" dirty="0"/>
                    </a:p>
                  </a:txBody>
                  <a:tcPr/>
                </a:tc>
                <a:tc>
                  <a:txBody>
                    <a:bodyPr/>
                    <a:lstStyle/>
                    <a:p>
                      <a:r>
                        <a:rPr kumimoji="0" lang="en-US" sz="1800" kern="1200" dirty="0" smtClean="0">
                          <a:solidFill>
                            <a:schemeClr val="dk1"/>
                          </a:solidFill>
                          <a:latin typeface="+mn-lt"/>
                          <a:ea typeface="+mn-ea"/>
                          <a:cs typeface="+mn-cs"/>
                        </a:rPr>
                        <a:t>expensive</a:t>
                      </a:r>
                      <a:endParaRPr lang="cs-CZ"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0"/>
            <a:ext cx="8676456" cy="990600"/>
          </a:xfrm>
        </p:spPr>
        <p:txBody>
          <a:bodyPr>
            <a:normAutofit fontScale="90000"/>
          </a:bodyPr>
          <a:lstStyle/>
          <a:p>
            <a:pPr marL="722313" indent="-722313"/>
            <a:r>
              <a:rPr lang="cs-CZ" dirty="0" smtClean="0"/>
              <a:t>II.   1</a:t>
            </a:r>
            <a:r>
              <a:rPr lang="cs-CZ" baseline="30000" dirty="0" smtClean="0"/>
              <a:t>st</a:t>
            </a:r>
            <a:r>
              <a:rPr lang="cs-CZ" dirty="0" smtClean="0"/>
              <a:t> </a:t>
            </a:r>
            <a:r>
              <a:rPr lang="cs-CZ" dirty="0" err="1" smtClean="0"/>
              <a:t>and</a:t>
            </a:r>
            <a:r>
              <a:rPr lang="cs-CZ" dirty="0" smtClean="0"/>
              <a:t> 2</a:t>
            </a:r>
            <a:r>
              <a:rPr lang="cs-CZ" baseline="30000" dirty="0" smtClean="0"/>
              <a:t>nd</a:t>
            </a:r>
            <a:r>
              <a:rPr lang="cs-CZ" dirty="0" smtClean="0"/>
              <a:t> </a:t>
            </a:r>
            <a:r>
              <a:rPr lang="cs-CZ" dirty="0" err="1" smtClean="0"/>
              <a:t>generation</a:t>
            </a:r>
            <a:r>
              <a:rPr lang="cs-CZ" dirty="0" smtClean="0"/>
              <a:t> </a:t>
            </a:r>
            <a:r>
              <a:rPr lang="cs-CZ" dirty="0" err="1" smtClean="0"/>
              <a:t>of</a:t>
            </a:r>
            <a:r>
              <a:rPr lang="cs-CZ" dirty="0" smtClean="0"/>
              <a:t> </a:t>
            </a:r>
            <a:r>
              <a:rPr lang="cs-CZ" dirty="0" err="1" smtClean="0"/>
              <a:t>biofuels</a:t>
            </a:r>
            <a:r>
              <a:rPr lang="cs-CZ" dirty="0" smtClean="0"/>
              <a:t> – pros </a:t>
            </a:r>
            <a:r>
              <a:rPr lang="cs-CZ" dirty="0" err="1" smtClean="0"/>
              <a:t>and</a:t>
            </a:r>
            <a:r>
              <a:rPr lang="cs-CZ" dirty="0" smtClean="0"/>
              <a:t> </a:t>
            </a:r>
            <a:r>
              <a:rPr lang="cs-CZ" dirty="0" err="1" smtClean="0"/>
              <a:t>cons</a:t>
            </a:r>
            <a:endParaRPr lang="cs-CZ" dirty="0"/>
          </a:p>
        </p:txBody>
      </p:sp>
      <p:sp>
        <p:nvSpPr>
          <p:cNvPr id="3" name="Zástupný symbol pro obsah 2"/>
          <p:cNvSpPr>
            <a:spLocks noGrp="1"/>
          </p:cNvSpPr>
          <p:nvPr>
            <p:ph sz="quarter" idx="1"/>
          </p:nvPr>
        </p:nvSpPr>
        <p:spPr>
          <a:xfrm>
            <a:off x="251520" y="1268760"/>
            <a:ext cx="1738536" cy="2641848"/>
          </a:xfrm>
        </p:spPr>
        <p:txBody>
          <a:bodyPr>
            <a:normAutofit fontScale="92500" lnSpcReduction="10000"/>
          </a:bodyPr>
          <a:lstStyle/>
          <a:p>
            <a:r>
              <a:rPr lang="cs-CZ" sz="1500" dirty="0" err="1" smtClean="0"/>
              <a:t>Source</a:t>
            </a:r>
            <a:r>
              <a:rPr lang="cs-CZ" sz="1500" dirty="0" smtClean="0"/>
              <a:t>:  </a:t>
            </a:r>
            <a:r>
              <a:rPr lang="cs-CZ" sz="1500" dirty="0" err="1" smtClean="0"/>
              <a:t>Reinhardt</a:t>
            </a:r>
            <a:r>
              <a:rPr lang="cs-CZ" sz="1500" dirty="0" smtClean="0"/>
              <a:t> GA, </a:t>
            </a:r>
            <a:r>
              <a:rPr lang="cs-CZ" sz="1500" dirty="0" err="1" smtClean="0"/>
              <a:t>von</a:t>
            </a:r>
            <a:r>
              <a:rPr lang="cs-CZ" sz="1500" dirty="0" smtClean="0"/>
              <a:t> </a:t>
            </a:r>
            <a:r>
              <a:rPr lang="cs-CZ" sz="1500" dirty="0" err="1" smtClean="0"/>
              <a:t>Falkenstein</a:t>
            </a:r>
            <a:r>
              <a:rPr lang="cs-CZ" sz="1500" dirty="0" smtClean="0"/>
              <a:t> E,  (2010): „</a:t>
            </a:r>
            <a:r>
              <a:rPr lang="cs-CZ" sz="1500" dirty="0" err="1" smtClean="0"/>
              <a:t>Environmental</a:t>
            </a:r>
            <a:r>
              <a:rPr lang="cs-CZ" sz="1500" dirty="0" smtClean="0"/>
              <a:t> </a:t>
            </a:r>
            <a:r>
              <a:rPr lang="cs-CZ" sz="1500" dirty="0" err="1" smtClean="0"/>
              <a:t>assessment</a:t>
            </a:r>
            <a:r>
              <a:rPr lang="cs-CZ" sz="1500" dirty="0" smtClean="0"/>
              <a:t> </a:t>
            </a:r>
            <a:r>
              <a:rPr lang="cs-CZ" sz="1500" dirty="0" err="1" smtClean="0"/>
              <a:t>of</a:t>
            </a:r>
            <a:r>
              <a:rPr lang="cs-CZ" sz="1500" dirty="0" smtClean="0"/>
              <a:t> </a:t>
            </a:r>
            <a:r>
              <a:rPr lang="cs-CZ" sz="1500" dirty="0" err="1" smtClean="0"/>
              <a:t>biofuels</a:t>
            </a:r>
            <a:r>
              <a:rPr lang="cs-CZ" sz="1500" dirty="0" smtClean="0"/>
              <a:t> </a:t>
            </a:r>
            <a:r>
              <a:rPr lang="cs-CZ" sz="1500" dirty="0" err="1" smtClean="0"/>
              <a:t>for</a:t>
            </a:r>
            <a:r>
              <a:rPr lang="cs-CZ" sz="1500" dirty="0" smtClean="0"/>
              <a:t> transport </a:t>
            </a:r>
            <a:r>
              <a:rPr lang="cs-CZ" sz="1500" dirty="0" err="1" smtClean="0"/>
              <a:t>and</a:t>
            </a:r>
            <a:r>
              <a:rPr lang="cs-CZ" sz="1500" dirty="0" smtClean="0"/>
              <a:t> </a:t>
            </a:r>
            <a:r>
              <a:rPr lang="cs-CZ" sz="1500" dirty="0" err="1" smtClean="0"/>
              <a:t>the</a:t>
            </a:r>
            <a:r>
              <a:rPr lang="cs-CZ" sz="1500" dirty="0" smtClean="0"/>
              <a:t> </a:t>
            </a:r>
            <a:r>
              <a:rPr lang="cs-CZ" sz="1500" dirty="0" err="1" smtClean="0"/>
              <a:t>aspects</a:t>
            </a:r>
            <a:r>
              <a:rPr lang="cs-CZ" sz="1500" dirty="0" smtClean="0"/>
              <a:t> </a:t>
            </a:r>
            <a:r>
              <a:rPr lang="cs-CZ" sz="1500" dirty="0" err="1" smtClean="0"/>
              <a:t>of</a:t>
            </a:r>
            <a:r>
              <a:rPr lang="cs-CZ" sz="1500" dirty="0" smtClean="0"/>
              <a:t> </a:t>
            </a:r>
            <a:r>
              <a:rPr lang="cs-CZ" sz="1500" dirty="0" err="1" smtClean="0"/>
              <a:t>land</a:t>
            </a:r>
            <a:r>
              <a:rPr lang="cs-CZ" sz="1500" dirty="0" smtClean="0"/>
              <a:t> use </a:t>
            </a:r>
            <a:r>
              <a:rPr lang="cs-CZ" sz="1500" dirty="0" err="1" smtClean="0"/>
              <a:t>Competition</a:t>
            </a:r>
            <a:r>
              <a:rPr lang="cs-CZ" sz="1500" dirty="0" smtClean="0"/>
              <a:t>“, </a:t>
            </a:r>
            <a:r>
              <a:rPr lang="cs-CZ" sz="1500" dirty="0" err="1" smtClean="0"/>
              <a:t>Biomass</a:t>
            </a:r>
            <a:r>
              <a:rPr lang="cs-CZ" sz="1500" dirty="0" smtClean="0"/>
              <a:t> </a:t>
            </a:r>
            <a:r>
              <a:rPr lang="cs-CZ" sz="1500" dirty="0" err="1" smtClean="0"/>
              <a:t>and</a:t>
            </a:r>
            <a:r>
              <a:rPr lang="cs-CZ" sz="1500" dirty="0" smtClean="0"/>
              <a:t> </a:t>
            </a:r>
            <a:r>
              <a:rPr lang="cs-CZ" sz="1500" dirty="0" err="1" smtClean="0"/>
              <a:t>Bioenergy</a:t>
            </a:r>
            <a:endParaRPr lang="cs-CZ" sz="1500" dirty="0" smtClean="0"/>
          </a:p>
          <a:p>
            <a:endParaRPr lang="cs-CZ" sz="1800" dirty="0"/>
          </a:p>
        </p:txBody>
      </p:sp>
      <p:pic>
        <p:nvPicPr>
          <p:cNvPr id="5" name="Picture 4"/>
          <p:cNvPicPr>
            <a:picLocks noChangeAspect="1" noChangeArrowheads="1"/>
          </p:cNvPicPr>
          <p:nvPr/>
        </p:nvPicPr>
        <p:blipFill>
          <a:blip r:embed="rId2" cstate="print"/>
          <a:srcRect/>
          <a:stretch>
            <a:fillRect/>
          </a:stretch>
        </p:blipFill>
        <p:spPr bwMode="auto">
          <a:xfrm>
            <a:off x="1967901" y="908720"/>
            <a:ext cx="7176099"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722313" indent="-722313"/>
            <a:r>
              <a:rPr lang="cs-CZ" dirty="0" smtClean="0"/>
              <a:t>II.   1</a:t>
            </a:r>
            <a:r>
              <a:rPr lang="cs-CZ" baseline="30000" dirty="0" smtClean="0"/>
              <a:t>st</a:t>
            </a:r>
            <a:r>
              <a:rPr lang="cs-CZ" dirty="0" smtClean="0"/>
              <a:t> </a:t>
            </a:r>
            <a:r>
              <a:rPr lang="cs-CZ" dirty="0" err="1" smtClean="0"/>
              <a:t>and</a:t>
            </a:r>
            <a:r>
              <a:rPr lang="cs-CZ" dirty="0" smtClean="0"/>
              <a:t> 2</a:t>
            </a:r>
            <a:r>
              <a:rPr lang="cs-CZ" baseline="30000" dirty="0" smtClean="0"/>
              <a:t>nd</a:t>
            </a:r>
            <a:r>
              <a:rPr lang="cs-CZ" dirty="0" smtClean="0"/>
              <a:t> </a:t>
            </a:r>
            <a:r>
              <a:rPr lang="cs-CZ" dirty="0" err="1" smtClean="0"/>
              <a:t>generation</a:t>
            </a:r>
            <a:r>
              <a:rPr lang="cs-CZ" dirty="0" smtClean="0"/>
              <a:t> </a:t>
            </a:r>
            <a:r>
              <a:rPr lang="cs-CZ" dirty="0" err="1" smtClean="0"/>
              <a:t>of</a:t>
            </a:r>
            <a:r>
              <a:rPr lang="cs-CZ" dirty="0" smtClean="0"/>
              <a:t> </a:t>
            </a:r>
            <a:r>
              <a:rPr lang="cs-CZ" dirty="0" err="1" smtClean="0"/>
              <a:t>biofuels</a:t>
            </a:r>
            <a:r>
              <a:rPr lang="cs-CZ" dirty="0" smtClean="0"/>
              <a:t> – pros </a:t>
            </a:r>
            <a:r>
              <a:rPr lang="cs-CZ" dirty="0" err="1" smtClean="0"/>
              <a:t>and</a:t>
            </a:r>
            <a:r>
              <a:rPr lang="cs-CZ" dirty="0" smtClean="0"/>
              <a:t> </a:t>
            </a:r>
            <a:r>
              <a:rPr lang="cs-CZ" dirty="0" err="1" smtClean="0"/>
              <a:t>cons</a:t>
            </a:r>
            <a:endParaRPr lang="cs-CZ" b="1" dirty="0"/>
          </a:p>
        </p:txBody>
      </p:sp>
      <p:sp>
        <p:nvSpPr>
          <p:cNvPr id="3" name="Zástupný symbol pro obsah 2"/>
          <p:cNvSpPr>
            <a:spLocks noGrp="1"/>
          </p:cNvSpPr>
          <p:nvPr>
            <p:ph sz="quarter" idx="1"/>
          </p:nvPr>
        </p:nvSpPr>
        <p:spPr/>
        <p:txBody>
          <a:bodyPr/>
          <a:lstStyle/>
          <a:p>
            <a:endParaRPr lang="de-AT" dirty="0" smtClean="0"/>
          </a:p>
          <a:p>
            <a:endParaRPr lang="de-AT" dirty="0" smtClean="0"/>
          </a:p>
          <a:p>
            <a:endParaRPr lang="de-AT" dirty="0" smtClean="0"/>
          </a:p>
          <a:p>
            <a:r>
              <a:rPr lang="cs-CZ" dirty="0" smtClean="0"/>
              <a:t>2</a:t>
            </a:r>
            <a:r>
              <a:rPr lang="cs-CZ" baseline="30000" dirty="0" smtClean="0"/>
              <a:t>nd</a:t>
            </a:r>
            <a:r>
              <a:rPr lang="cs-CZ" dirty="0" smtClean="0"/>
              <a:t> </a:t>
            </a:r>
            <a:r>
              <a:rPr lang="cs-CZ" dirty="0" smtClean="0"/>
              <a:t>generation</a:t>
            </a:r>
          </a:p>
          <a:p>
            <a:pPr lvl="1"/>
            <a:r>
              <a:rPr lang="cs-CZ" dirty="0" smtClean="0"/>
              <a:t>biofuels produced from </a:t>
            </a:r>
            <a:endParaRPr lang="de-AT" dirty="0" smtClean="0"/>
          </a:p>
          <a:p>
            <a:pPr lvl="1">
              <a:buNone/>
            </a:pPr>
            <a:r>
              <a:rPr lang="de-AT" dirty="0" smtClean="0"/>
              <a:t>	</a:t>
            </a:r>
            <a:r>
              <a:rPr lang="cs-CZ" dirty="0" smtClean="0"/>
              <a:t>cellulose</a:t>
            </a:r>
            <a:r>
              <a:rPr lang="cs-CZ" dirty="0" smtClean="0"/>
              <a:t>, hemicelluloses or lignin</a:t>
            </a:r>
            <a:endParaRPr lang="cs-CZ" dirty="0"/>
          </a:p>
        </p:txBody>
      </p:sp>
      <p:pic>
        <p:nvPicPr>
          <p:cNvPr id="1027" name="Picture 3"/>
          <p:cNvPicPr>
            <a:picLocks noChangeAspect="1" noChangeArrowheads="1"/>
          </p:cNvPicPr>
          <p:nvPr/>
        </p:nvPicPr>
        <p:blipFill>
          <a:blip r:embed="rId2"/>
          <a:srcRect/>
          <a:stretch>
            <a:fillRect/>
          </a:stretch>
        </p:blipFill>
        <p:spPr bwMode="auto">
          <a:xfrm>
            <a:off x="5778398" y="740493"/>
            <a:ext cx="2651253" cy="59746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722313" indent="-722313"/>
            <a:r>
              <a:rPr lang="cs-CZ" dirty="0" smtClean="0"/>
              <a:t>II.   1</a:t>
            </a:r>
            <a:r>
              <a:rPr lang="cs-CZ" baseline="30000" dirty="0" smtClean="0"/>
              <a:t>st</a:t>
            </a:r>
            <a:r>
              <a:rPr lang="cs-CZ" dirty="0" smtClean="0"/>
              <a:t> </a:t>
            </a:r>
            <a:r>
              <a:rPr lang="cs-CZ" dirty="0" err="1" smtClean="0"/>
              <a:t>and</a:t>
            </a:r>
            <a:r>
              <a:rPr lang="cs-CZ" dirty="0" smtClean="0"/>
              <a:t> 2</a:t>
            </a:r>
            <a:r>
              <a:rPr lang="cs-CZ" baseline="30000" dirty="0" smtClean="0"/>
              <a:t>nd</a:t>
            </a:r>
            <a:r>
              <a:rPr lang="cs-CZ" dirty="0" smtClean="0"/>
              <a:t> </a:t>
            </a:r>
            <a:r>
              <a:rPr lang="cs-CZ" dirty="0" err="1" smtClean="0"/>
              <a:t>generation</a:t>
            </a:r>
            <a:r>
              <a:rPr lang="cs-CZ" dirty="0" smtClean="0"/>
              <a:t> </a:t>
            </a:r>
            <a:r>
              <a:rPr lang="cs-CZ" dirty="0" err="1" smtClean="0"/>
              <a:t>of</a:t>
            </a:r>
            <a:r>
              <a:rPr lang="cs-CZ" dirty="0" smtClean="0"/>
              <a:t> </a:t>
            </a:r>
            <a:r>
              <a:rPr lang="cs-CZ" dirty="0" err="1" smtClean="0"/>
              <a:t>biofuels</a:t>
            </a:r>
            <a:r>
              <a:rPr lang="cs-CZ" dirty="0" smtClean="0"/>
              <a:t> – pros </a:t>
            </a:r>
            <a:r>
              <a:rPr lang="cs-CZ" dirty="0" err="1" smtClean="0"/>
              <a:t>and</a:t>
            </a:r>
            <a:r>
              <a:rPr lang="cs-CZ" dirty="0" smtClean="0"/>
              <a:t> </a:t>
            </a:r>
            <a:r>
              <a:rPr lang="cs-CZ" dirty="0" err="1" smtClean="0"/>
              <a:t>cons</a:t>
            </a:r>
            <a:endParaRPr lang="cs-CZ" b="1" dirty="0"/>
          </a:p>
        </p:txBody>
      </p:sp>
      <p:sp>
        <p:nvSpPr>
          <p:cNvPr id="3" name="Zástupný symbol pro obsah 2"/>
          <p:cNvSpPr>
            <a:spLocks noGrp="1"/>
          </p:cNvSpPr>
          <p:nvPr>
            <p:ph sz="quarter" idx="1"/>
          </p:nvPr>
        </p:nvSpPr>
        <p:spPr/>
        <p:txBody>
          <a:bodyPr/>
          <a:lstStyle/>
          <a:p>
            <a:r>
              <a:rPr lang="cs-CZ" dirty="0" smtClean="0"/>
              <a:t>2</a:t>
            </a:r>
            <a:r>
              <a:rPr lang="cs-CZ" baseline="30000" dirty="0" smtClean="0"/>
              <a:t>nd</a:t>
            </a:r>
            <a:r>
              <a:rPr lang="cs-CZ" dirty="0" smtClean="0"/>
              <a:t> </a:t>
            </a:r>
            <a:r>
              <a:rPr lang="cs-CZ" dirty="0" err="1" smtClean="0"/>
              <a:t>generation</a:t>
            </a:r>
            <a:endParaRPr lang="cs-CZ" dirty="0" smtClean="0"/>
          </a:p>
          <a:p>
            <a:pPr lvl="1"/>
            <a:r>
              <a:rPr lang="cs-CZ" dirty="0" err="1" smtClean="0"/>
              <a:t>biofuels</a:t>
            </a:r>
            <a:r>
              <a:rPr lang="cs-CZ" dirty="0" smtClean="0"/>
              <a:t> </a:t>
            </a:r>
            <a:r>
              <a:rPr lang="cs-CZ" dirty="0" err="1" smtClean="0"/>
              <a:t>produced</a:t>
            </a:r>
            <a:r>
              <a:rPr lang="cs-CZ" dirty="0" smtClean="0"/>
              <a:t> </a:t>
            </a:r>
            <a:r>
              <a:rPr lang="cs-CZ" dirty="0" err="1" smtClean="0"/>
              <a:t>from</a:t>
            </a:r>
            <a:r>
              <a:rPr lang="cs-CZ" dirty="0" smtClean="0"/>
              <a:t> </a:t>
            </a:r>
            <a:r>
              <a:rPr lang="cs-CZ" dirty="0" err="1" smtClean="0"/>
              <a:t>cellulose</a:t>
            </a:r>
            <a:r>
              <a:rPr lang="cs-CZ" dirty="0" smtClean="0"/>
              <a:t>, </a:t>
            </a:r>
            <a:r>
              <a:rPr lang="cs-CZ" dirty="0" err="1" smtClean="0"/>
              <a:t>hemicelluloses</a:t>
            </a:r>
            <a:r>
              <a:rPr lang="cs-CZ" dirty="0" smtClean="0"/>
              <a:t> </a:t>
            </a:r>
            <a:r>
              <a:rPr lang="cs-CZ" dirty="0" err="1" smtClean="0"/>
              <a:t>or</a:t>
            </a:r>
            <a:r>
              <a:rPr lang="cs-CZ" dirty="0" smtClean="0"/>
              <a:t> lignin</a:t>
            </a:r>
            <a:endParaRPr lang="cs-CZ" dirty="0"/>
          </a:p>
        </p:txBody>
      </p:sp>
      <p:pic>
        <p:nvPicPr>
          <p:cNvPr id="3074" name="Picture 2"/>
          <p:cNvPicPr>
            <a:picLocks noChangeAspect="1" noChangeArrowheads="1"/>
          </p:cNvPicPr>
          <p:nvPr/>
        </p:nvPicPr>
        <p:blipFill>
          <a:blip r:embed="rId2" cstate="print"/>
          <a:srcRect/>
          <a:stretch>
            <a:fillRect/>
          </a:stretch>
        </p:blipFill>
        <p:spPr bwMode="auto">
          <a:xfrm>
            <a:off x="285720" y="2357430"/>
            <a:ext cx="8594973" cy="33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eanos">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1649</Words>
  <Application>Microsoft Office PowerPoint</Application>
  <PresentationFormat>Bildschirmpräsentation (4:3)</PresentationFormat>
  <Paragraphs>164</Paragraphs>
  <Slides>29</Slides>
  <Notes>0</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Okeanos</vt:lpstr>
      <vt:lpstr>Production of biofuels in AT &amp; CZ and its impact on the food market</vt:lpstr>
      <vt:lpstr>Outline</vt:lpstr>
      <vt:lpstr>I.  Introduction to the issue</vt:lpstr>
      <vt:lpstr>I.  Introduction to the issue</vt:lpstr>
      <vt:lpstr>I.  Introduction to the issue</vt:lpstr>
      <vt:lpstr>II.   1st and 2nd generation of biofuels</vt:lpstr>
      <vt:lpstr>II.   1st and 2nd generation of biofuels – pros and cons</vt:lpstr>
      <vt:lpstr>II.   1st and 2nd generation of biofuels – pros and cons</vt:lpstr>
      <vt:lpstr>II.   1st and 2nd generation of biofuels – pros and cons</vt:lpstr>
      <vt:lpstr>II.   1st and 2nd generation of biofuels – pros and cons</vt:lpstr>
      <vt:lpstr>III.  Food crisis</vt:lpstr>
      <vt:lpstr>III.  Food crisis</vt:lpstr>
      <vt:lpstr>Folie 13</vt:lpstr>
      <vt:lpstr>IV.  Biofuels in Austria</vt:lpstr>
      <vt:lpstr>Folie 15</vt:lpstr>
      <vt:lpstr>V. Biofuels in the Czech Republic</vt:lpstr>
      <vt:lpstr>V. Biofuels in the Czech Republic</vt:lpstr>
      <vt:lpstr>VI. Analysis of the relation between the production of biofuels and food prices</vt:lpstr>
      <vt:lpstr>VI. Analysis of the relation between the production of biofuels and food prices</vt:lpstr>
      <vt:lpstr>VI. Analysis of the relation between the production of biofuels and food prices</vt:lpstr>
      <vt:lpstr>VI. Analysis of the relation between the production of biofuels and food prices</vt:lpstr>
      <vt:lpstr>VI. Analysis of the relation between the production of biofuels and food prices</vt:lpstr>
      <vt:lpstr>VI. Analysis of the relation between the production of biofuels and food prices – conclusion of results</vt:lpstr>
      <vt:lpstr>VII. Discussion of results and future perspectives</vt:lpstr>
      <vt:lpstr>VII. Discussion of results and future perspectives</vt:lpstr>
      <vt:lpstr>Folie 26</vt:lpstr>
      <vt:lpstr>  </vt:lpstr>
      <vt:lpstr>Thank you for your attention.</vt:lpstr>
      <vt:lpstr>Folie 29</vt:lpstr>
    </vt:vector>
  </TitlesOfParts>
  <Company>CZU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of biofuels in AT &amp; CZ and its impact on the food market</dc:title>
  <dc:creator>ip_23</dc:creator>
  <cp:lastModifiedBy>Yucca</cp:lastModifiedBy>
  <cp:revision>39</cp:revision>
  <dcterms:created xsi:type="dcterms:W3CDTF">2011-03-17T13:03:35Z</dcterms:created>
  <dcterms:modified xsi:type="dcterms:W3CDTF">2011-06-09T12:46:37Z</dcterms:modified>
</cp:coreProperties>
</file>